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3.jpg" ContentType="image/jpg"/>
  <Override PartName="/ppt/media/image4.jpg" ContentType="image/jpg"/>
  <Override PartName="/ppt/media/image5.jpg" ContentType="image/jpg"/>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3" r:id="rId3"/>
    <p:sldId id="260" r:id="rId4"/>
    <p:sldId id="259" r:id="rId5"/>
    <p:sldId id="258"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0"/>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C1BBEF-E0C2-4CDF-A09F-4112ACE20B0E}" type="datetimeFigureOut">
              <a:rPr lang="en-US" smtClean="0"/>
              <a:t>2/9/2016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54EECC-76F9-4EDD-8FE2-AA9E19F089C4}" type="slidenum">
              <a:rPr lang="en-US" smtClean="0"/>
              <a:t>‹#›</a:t>
            </a:fld>
            <a:endParaRPr lang="en-US" dirty="0"/>
          </a:p>
        </p:txBody>
      </p:sp>
    </p:spTree>
    <p:extLst>
      <p:ext uri="{BB962C8B-B14F-4D97-AF65-F5344CB8AC3E}">
        <p14:creationId xmlns:p14="http://schemas.microsoft.com/office/powerpoint/2010/main" val="4222736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4EECC-76F9-4EDD-8FE2-AA9E19F089C4}" type="slidenum">
              <a:rPr lang="en-US" smtClean="0"/>
              <a:t>2</a:t>
            </a:fld>
            <a:endParaRPr lang="en-US" dirty="0"/>
          </a:p>
        </p:txBody>
      </p:sp>
    </p:spTree>
    <p:extLst>
      <p:ext uri="{BB962C8B-B14F-4D97-AF65-F5344CB8AC3E}">
        <p14:creationId xmlns:p14="http://schemas.microsoft.com/office/powerpoint/2010/main" val="1925268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4EECC-76F9-4EDD-8FE2-AA9E19F089C4}" type="slidenum">
              <a:rPr lang="en-US" smtClean="0"/>
              <a:t>4</a:t>
            </a:fld>
            <a:endParaRPr lang="en-US" dirty="0"/>
          </a:p>
        </p:txBody>
      </p:sp>
    </p:spTree>
    <p:extLst>
      <p:ext uri="{BB962C8B-B14F-4D97-AF65-F5344CB8AC3E}">
        <p14:creationId xmlns:p14="http://schemas.microsoft.com/office/powerpoint/2010/main" val="769364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273300"/>
            <a:ext cx="7856530" cy="859205"/>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189530"/>
            <a:ext cx="6248095" cy="835455"/>
          </a:xfrm>
        </p:spPr>
        <p:txBody>
          <a:bodyPr>
            <a:normAutofit/>
          </a:bodyPr>
          <a:lstStyle>
            <a:lvl1pPr marL="0" indent="0" algn="l">
              <a:buNone/>
              <a:defRPr sz="2800">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85720"/>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207360"/>
            <a:ext cx="8229600" cy="3918803"/>
          </a:xfrm>
        </p:spPr>
        <p:txBody>
          <a:bodyPr/>
          <a:lstStyle>
            <a:lvl1pPr>
              <a:defRPr sz="2800">
                <a:solidFill>
                  <a:schemeClr val="bg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5" y="1138425"/>
            <a:ext cx="7016195"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70605" y="2307623"/>
            <a:ext cx="7016195" cy="4275740"/>
          </a:xfrm>
        </p:spPr>
        <p:txBody>
          <a:bodyPr/>
          <a:lstStyle>
            <a:lvl1pPr>
              <a:defRPr sz="2800">
                <a:solidFill>
                  <a:schemeClr val="bg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8163"/>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07360"/>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7222"/>
            <a:ext cx="4040188"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207360"/>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7222"/>
            <a:ext cx="4041775"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a:cs typeface="Arial"/>
              </a:rPr>
              <a:t>Peoples’ Love Affair with Sports</a:t>
            </a:r>
            <a:endParaRPr lang="en-US" dirty="0"/>
          </a:p>
        </p:txBody>
      </p:sp>
      <p:sp>
        <p:nvSpPr>
          <p:cNvPr id="3" name="Subtitle 2"/>
          <p:cNvSpPr>
            <a:spLocks noGrp="1"/>
          </p:cNvSpPr>
          <p:nvPr>
            <p:ph type="subTitle" idx="1"/>
          </p:nvPr>
        </p:nvSpPr>
        <p:spPr/>
        <p:txBody>
          <a:bodyPr>
            <a:normAutofit fontScale="70000" lnSpcReduction="20000"/>
          </a:bodyPr>
          <a:lstStyle/>
          <a:p>
            <a:r>
              <a:rPr lang="en-US" sz="5200" dirty="0" smtClean="0">
                <a:latin typeface="Arial" panose="020B0604020202020204" pitchFamily="34" charset="0"/>
                <a:cs typeface="Arial" panose="020B0604020202020204" pitchFamily="34" charset="0"/>
              </a:rPr>
              <a:t>Jonathan Swan </a:t>
            </a:r>
          </a:p>
          <a:p>
            <a:r>
              <a:rPr lang="en-US" dirty="0" smtClean="0"/>
              <a:t>Florida Conference Sports Director</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Peoples’ Love Affair With Sports</a:t>
            </a:r>
          </a:p>
        </p:txBody>
      </p:sp>
      <p:sp>
        <p:nvSpPr>
          <p:cNvPr id="3" name="Content Placeholder 2"/>
          <p:cNvSpPr>
            <a:spLocks noGrp="1"/>
          </p:cNvSpPr>
          <p:nvPr>
            <p:ph idx="1"/>
          </p:nvPr>
        </p:nvSpPr>
        <p:spPr>
          <a:xfrm>
            <a:off x="143555" y="2207360"/>
            <a:ext cx="9000445" cy="4650640"/>
          </a:xfrm>
        </p:spPr>
        <p:txBody>
          <a:bodyPr>
            <a:normAutofit fontScale="92500" lnSpcReduction="20000"/>
          </a:bodyPr>
          <a:lstStyle/>
          <a:p>
            <a:pPr marL="0" lvl="0" indent="0">
              <a:spcBef>
                <a:spcPts val="0"/>
              </a:spcBef>
              <a:buNone/>
            </a:pPr>
            <a:r>
              <a:rPr lang="en-US" b="1" kern="0" dirty="0">
                <a:solidFill>
                  <a:prstClr val="white"/>
                </a:solidFill>
                <a:latin typeface="Arial"/>
                <a:cs typeface="Arial"/>
              </a:rPr>
              <a:t>Sports is Big money</a:t>
            </a:r>
          </a:p>
          <a:p>
            <a:pPr marL="0" lvl="0" indent="0">
              <a:spcBef>
                <a:spcPts val="0"/>
              </a:spcBef>
              <a:buNone/>
            </a:pPr>
            <a:r>
              <a:rPr lang="en-US" sz="2600" b="1" kern="0" dirty="0">
                <a:solidFill>
                  <a:prstClr val="white"/>
                </a:solidFill>
                <a:latin typeface="Arial"/>
                <a:cs typeface="Arial"/>
              </a:rPr>
              <a:t>        </a:t>
            </a:r>
            <a:r>
              <a:rPr lang="en-US" sz="2200" b="1" kern="0" dirty="0">
                <a:solidFill>
                  <a:prstClr val="white"/>
                </a:solidFill>
                <a:latin typeface="Arial"/>
                <a:cs typeface="Arial"/>
              </a:rPr>
              <a:t>Mobile technology- Apps for your major sports</a:t>
            </a:r>
          </a:p>
          <a:p>
            <a:pPr marL="0" lvl="0" indent="0">
              <a:spcBef>
                <a:spcPts val="0"/>
              </a:spcBef>
              <a:buNone/>
            </a:pPr>
            <a:r>
              <a:rPr lang="en-US" sz="2200" b="1" kern="0" dirty="0">
                <a:solidFill>
                  <a:prstClr val="white"/>
                </a:solidFill>
                <a:latin typeface="Arial"/>
                <a:cs typeface="Arial"/>
              </a:rPr>
              <a:t>       Globalization- US sports integrating overseas</a:t>
            </a:r>
          </a:p>
          <a:p>
            <a:pPr marL="0" lvl="0" indent="0">
              <a:spcBef>
                <a:spcPts val="0"/>
              </a:spcBef>
              <a:buNone/>
            </a:pPr>
            <a:r>
              <a:rPr lang="en-US" sz="2200" b="1" kern="0" dirty="0">
                <a:solidFill>
                  <a:prstClr val="white"/>
                </a:solidFill>
                <a:latin typeface="Arial"/>
                <a:cs typeface="Arial"/>
              </a:rPr>
              <a:t>       Broadcasting- </a:t>
            </a:r>
            <a:r>
              <a:rPr lang="en-US" sz="2200" b="1" kern="0" dirty="0" smtClean="0">
                <a:solidFill>
                  <a:prstClr val="white"/>
                </a:solidFill>
                <a:latin typeface="Arial"/>
                <a:cs typeface="Arial"/>
              </a:rPr>
              <a:t>Television has contracts to promote  sports in other countries</a:t>
            </a:r>
            <a:endParaRPr lang="en-US" sz="2200" b="1" kern="0" dirty="0">
              <a:solidFill>
                <a:prstClr val="white"/>
              </a:solidFill>
              <a:latin typeface="Arial"/>
              <a:cs typeface="Arial"/>
            </a:endParaRPr>
          </a:p>
          <a:p>
            <a:pPr marL="0" lvl="0" indent="0">
              <a:spcBef>
                <a:spcPts val="0"/>
              </a:spcBef>
              <a:buNone/>
            </a:pPr>
            <a:r>
              <a:rPr lang="en-US" sz="2200" b="1" kern="0" dirty="0">
                <a:solidFill>
                  <a:prstClr val="white"/>
                </a:solidFill>
                <a:latin typeface="Arial"/>
                <a:cs typeface="Arial"/>
              </a:rPr>
              <a:t>       Online subscription- Espn.com </a:t>
            </a:r>
            <a:r>
              <a:rPr lang="en-US" sz="2200" b="1" kern="0" dirty="0" err="1">
                <a:solidFill>
                  <a:prstClr val="white"/>
                </a:solidFill>
                <a:latin typeface="Arial"/>
                <a:cs typeface="Arial"/>
              </a:rPr>
              <a:t>Espn</a:t>
            </a:r>
            <a:r>
              <a:rPr lang="en-US" sz="2200" b="1" kern="0" dirty="0">
                <a:solidFill>
                  <a:prstClr val="white"/>
                </a:solidFill>
                <a:latin typeface="Arial"/>
                <a:cs typeface="Arial"/>
              </a:rPr>
              <a:t> App</a:t>
            </a:r>
          </a:p>
          <a:p>
            <a:pPr marL="0" lvl="0" indent="0">
              <a:spcBef>
                <a:spcPts val="0"/>
              </a:spcBef>
              <a:buNone/>
            </a:pPr>
            <a:r>
              <a:rPr lang="en-US" sz="2200" b="1" kern="0" dirty="0">
                <a:solidFill>
                  <a:prstClr val="white"/>
                </a:solidFill>
                <a:latin typeface="Arial"/>
                <a:cs typeface="Arial"/>
              </a:rPr>
              <a:t>       Marketing- Online stores for sports apparel</a:t>
            </a:r>
          </a:p>
          <a:p>
            <a:pPr marL="0" lvl="0" indent="0">
              <a:spcBef>
                <a:spcPts val="0"/>
              </a:spcBef>
              <a:buNone/>
            </a:pPr>
            <a:r>
              <a:rPr lang="en-US" sz="2400" b="1" kern="0" dirty="0" smtClean="0">
                <a:solidFill>
                  <a:prstClr val="white"/>
                </a:solidFill>
                <a:latin typeface="Arial"/>
                <a:cs typeface="Arial"/>
              </a:rPr>
              <a:t>People like to watch</a:t>
            </a:r>
          </a:p>
          <a:p>
            <a:pPr marL="0" lvl="0" indent="0">
              <a:spcBef>
                <a:spcPts val="0"/>
              </a:spcBef>
              <a:buNone/>
            </a:pPr>
            <a:r>
              <a:rPr lang="en-US" sz="2400" b="1" kern="0" dirty="0" smtClean="0">
                <a:solidFill>
                  <a:prstClr val="white"/>
                </a:solidFill>
                <a:latin typeface="Arial"/>
                <a:cs typeface="Arial"/>
              </a:rPr>
              <a:t>People like to participate</a:t>
            </a:r>
          </a:p>
          <a:p>
            <a:pPr marL="0" lvl="0" indent="0">
              <a:spcBef>
                <a:spcPts val="0"/>
              </a:spcBef>
              <a:buNone/>
            </a:pPr>
            <a:r>
              <a:rPr lang="en-US" sz="2200" b="1" kern="0" dirty="0" smtClean="0">
                <a:solidFill>
                  <a:prstClr val="white"/>
                </a:solidFill>
                <a:latin typeface="Arial"/>
                <a:cs typeface="Arial"/>
              </a:rPr>
              <a:t>       Boys and girls Clubs</a:t>
            </a:r>
          </a:p>
          <a:p>
            <a:pPr marL="0" lvl="0" indent="0">
              <a:spcBef>
                <a:spcPts val="0"/>
              </a:spcBef>
              <a:buNone/>
            </a:pPr>
            <a:r>
              <a:rPr lang="en-US" sz="2200" b="1" kern="0" dirty="0" smtClean="0">
                <a:solidFill>
                  <a:prstClr val="white"/>
                </a:solidFill>
                <a:latin typeface="Arial"/>
                <a:cs typeface="Arial"/>
              </a:rPr>
              <a:t>        YMCA</a:t>
            </a:r>
          </a:p>
          <a:p>
            <a:pPr marL="0" lvl="0" indent="0">
              <a:spcBef>
                <a:spcPts val="0"/>
              </a:spcBef>
              <a:buNone/>
            </a:pPr>
            <a:r>
              <a:rPr lang="en-US" sz="2200" b="1" kern="0" dirty="0" smtClean="0">
                <a:solidFill>
                  <a:prstClr val="white"/>
                </a:solidFill>
                <a:latin typeface="Arial"/>
                <a:cs typeface="Arial"/>
              </a:rPr>
              <a:t>         AAU (Summer camps)</a:t>
            </a:r>
          </a:p>
          <a:p>
            <a:pPr marL="0" lvl="0" indent="0">
              <a:spcBef>
                <a:spcPts val="0"/>
              </a:spcBef>
              <a:buNone/>
            </a:pPr>
            <a:r>
              <a:rPr lang="en-US" sz="2400" b="1" kern="0" dirty="0" smtClean="0">
                <a:solidFill>
                  <a:prstClr val="white"/>
                </a:solidFill>
                <a:latin typeface="Arial"/>
                <a:cs typeface="Arial"/>
              </a:rPr>
              <a:t>Sports makes it easy to connect and make friends</a:t>
            </a:r>
          </a:p>
          <a:p>
            <a:pPr marL="0" lvl="0" indent="0">
              <a:spcBef>
                <a:spcPts val="0"/>
              </a:spcBef>
              <a:buNone/>
            </a:pPr>
            <a:r>
              <a:rPr lang="en-US" sz="2400" b="1" kern="0" dirty="0" smtClean="0">
                <a:solidFill>
                  <a:prstClr val="white"/>
                </a:solidFill>
                <a:latin typeface="Arial"/>
                <a:cs typeface="Arial"/>
              </a:rPr>
              <a:t>Sports helps you to break the ice with strangers</a:t>
            </a:r>
          </a:p>
          <a:p>
            <a:pPr marL="0" lvl="0" indent="0">
              <a:spcBef>
                <a:spcPts val="0"/>
              </a:spcBef>
              <a:buNone/>
            </a:pPr>
            <a:r>
              <a:rPr lang="en-US" sz="2400" b="1" kern="0" dirty="0" smtClean="0">
                <a:solidFill>
                  <a:prstClr val="white"/>
                </a:solidFill>
                <a:latin typeface="Arial"/>
                <a:cs typeface="Arial"/>
              </a:rPr>
              <a:t>Brings different denominations together</a:t>
            </a:r>
            <a:endParaRPr lang="en-US" sz="2400" b="1" kern="0" dirty="0">
              <a:solidFill>
                <a:prstClr val="white"/>
              </a:solidFill>
              <a:latin typeface="Arial"/>
              <a:cs typeface="Arial"/>
            </a:endParaRPr>
          </a:p>
          <a:p>
            <a:pPr marL="0" lvl="0" indent="0">
              <a:spcBef>
                <a:spcPts val="0"/>
              </a:spcBef>
              <a:buNone/>
            </a:pPr>
            <a:r>
              <a:rPr lang="en-US" sz="2400" b="1" kern="0" dirty="0">
                <a:solidFill>
                  <a:prstClr val="white"/>
                </a:solidFill>
                <a:latin typeface="Arial"/>
                <a:cs typeface="Arial"/>
              </a:rPr>
              <a:t>          </a:t>
            </a:r>
            <a:endParaRPr lang="en-US" dirty="0"/>
          </a:p>
        </p:txBody>
      </p:sp>
    </p:spTree>
    <p:extLst>
      <p:ext uri="{BB962C8B-B14F-4D97-AF65-F5344CB8AC3E}">
        <p14:creationId xmlns:p14="http://schemas.microsoft.com/office/powerpoint/2010/main" val="314953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5" dirty="0"/>
              <a:t>FLORIDA SPORTS</a:t>
            </a:r>
            <a:r>
              <a:rPr lang="en-US" spc="-55" dirty="0"/>
              <a:t> </a:t>
            </a:r>
            <a:r>
              <a:rPr lang="en-US" spc="-5" dirty="0"/>
              <a:t>MINISTRIES</a:t>
            </a:r>
            <a:endParaRPr lang="en-US" dirty="0"/>
          </a:p>
        </p:txBody>
      </p:sp>
      <p:sp>
        <p:nvSpPr>
          <p:cNvPr id="3" name="Content Placeholder 2"/>
          <p:cNvSpPr>
            <a:spLocks noGrp="1"/>
          </p:cNvSpPr>
          <p:nvPr>
            <p:ph idx="1"/>
          </p:nvPr>
        </p:nvSpPr>
        <p:spPr>
          <a:xfrm>
            <a:off x="143555" y="2054656"/>
            <a:ext cx="9000445" cy="4803344"/>
          </a:xfrm>
        </p:spPr>
        <p:txBody>
          <a:bodyPr/>
          <a:lstStyle/>
          <a:p>
            <a:endParaRPr lang="en-US" dirty="0"/>
          </a:p>
        </p:txBody>
      </p:sp>
      <p:sp>
        <p:nvSpPr>
          <p:cNvPr id="4" name="object 2"/>
          <p:cNvSpPr/>
          <p:nvPr/>
        </p:nvSpPr>
        <p:spPr>
          <a:xfrm>
            <a:off x="470074" y="2399876"/>
            <a:ext cx="4038591" cy="1493834"/>
          </a:xfrm>
          <a:prstGeom prst="rect">
            <a:avLst/>
          </a:prstGeom>
          <a:blipFill>
            <a:blip r:embed="rId2" cstate="print"/>
            <a:stretch>
              <a:fillRect/>
            </a:stretch>
          </a:blip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smtClean="0">
              <a:ln>
                <a:noFill/>
              </a:ln>
              <a:solidFill>
                <a:prstClr val="black"/>
              </a:solidFill>
              <a:effectLst/>
              <a:uLnTx/>
              <a:uFillTx/>
            </a:endParaRPr>
          </a:p>
        </p:txBody>
      </p:sp>
      <p:sp>
        <p:nvSpPr>
          <p:cNvPr id="5" name="object 3"/>
          <p:cNvSpPr/>
          <p:nvPr/>
        </p:nvSpPr>
        <p:spPr>
          <a:xfrm>
            <a:off x="4945671" y="2319407"/>
            <a:ext cx="3935392" cy="2185970"/>
          </a:xfrm>
          <a:prstGeom prst="rect">
            <a:avLst/>
          </a:prstGeom>
          <a:blipFill>
            <a:blip r:embed="rId3" cstate="print"/>
            <a:stretch>
              <a:fillRect/>
            </a:stretch>
          </a:blip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smtClean="0">
              <a:ln>
                <a:noFill/>
              </a:ln>
              <a:solidFill>
                <a:prstClr val="black"/>
              </a:solidFill>
              <a:effectLst/>
              <a:uLnTx/>
              <a:uFillTx/>
            </a:endParaRPr>
          </a:p>
        </p:txBody>
      </p:sp>
      <p:sp>
        <p:nvSpPr>
          <p:cNvPr id="6" name="object 4"/>
          <p:cNvSpPr/>
          <p:nvPr/>
        </p:nvSpPr>
        <p:spPr>
          <a:xfrm>
            <a:off x="1113836" y="4192525"/>
            <a:ext cx="2551094" cy="2185983"/>
          </a:xfrm>
          <a:prstGeom prst="rect">
            <a:avLst/>
          </a:prstGeom>
          <a:blipFill>
            <a:blip r:embed="rId4" cstate="print"/>
            <a:stretch>
              <a:fillRect/>
            </a:stretch>
          </a:blip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smtClean="0">
              <a:ln>
                <a:noFill/>
              </a:ln>
              <a:solidFill>
                <a:prstClr val="black"/>
              </a:solidFill>
              <a:effectLst/>
              <a:uLnTx/>
              <a:uFillTx/>
            </a:endParaRPr>
          </a:p>
        </p:txBody>
      </p:sp>
      <p:sp>
        <p:nvSpPr>
          <p:cNvPr id="7" name="object 6"/>
          <p:cNvSpPr/>
          <p:nvPr/>
        </p:nvSpPr>
        <p:spPr>
          <a:xfrm>
            <a:off x="4572000" y="4899076"/>
            <a:ext cx="4038591" cy="1398584"/>
          </a:xfrm>
          <a:prstGeom prst="rect">
            <a:avLst/>
          </a:prstGeom>
          <a:blipFill>
            <a:blip r:embed="rId5" cstate="print"/>
            <a:stretch>
              <a:fillRect/>
            </a:stretch>
          </a:blip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4027675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pc="-5" dirty="0" smtClean="0">
                <a:latin typeface="Arial"/>
                <a:cs typeface="Arial"/>
              </a:rPr>
              <a:t>              Why</a:t>
            </a:r>
            <a:r>
              <a:rPr lang="en-US" spc="-70" dirty="0" smtClean="0">
                <a:latin typeface="Arial"/>
                <a:cs typeface="Arial"/>
              </a:rPr>
              <a:t> </a:t>
            </a:r>
            <a:r>
              <a:rPr lang="en-US" spc="-5" dirty="0">
                <a:latin typeface="Arial"/>
                <a:cs typeface="Arial"/>
              </a:rPr>
              <a:t>Sports?</a:t>
            </a:r>
            <a:endParaRPr lang="en-US" dirty="0"/>
          </a:p>
        </p:txBody>
      </p:sp>
      <p:sp>
        <p:nvSpPr>
          <p:cNvPr id="5" name="Content Placeholder 4"/>
          <p:cNvSpPr>
            <a:spLocks noGrp="1"/>
          </p:cNvSpPr>
          <p:nvPr>
            <p:ph idx="1"/>
          </p:nvPr>
        </p:nvSpPr>
        <p:spPr/>
        <p:txBody>
          <a:bodyPr/>
          <a:lstStyle/>
          <a:p>
            <a:pPr marL="294640" indent="-281940">
              <a:tabLst>
                <a:tab pos="294640" algn="l"/>
              </a:tabLst>
            </a:pPr>
            <a:r>
              <a:rPr lang="en-US" spc="-5" dirty="0">
                <a:solidFill>
                  <a:srgbClr val="FFFFFF"/>
                </a:solidFill>
                <a:latin typeface="Arial"/>
                <a:cs typeface="Arial"/>
              </a:rPr>
              <a:t>Teaches</a:t>
            </a:r>
            <a:r>
              <a:rPr lang="en-US" spc="-15" dirty="0">
                <a:solidFill>
                  <a:srgbClr val="FFFFFF"/>
                </a:solidFill>
                <a:latin typeface="Arial"/>
                <a:cs typeface="Arial"/>
              </a:rPr>
              <a:t> </a:t>
            </a:r>
            <a:r>
              <a:rPr lang="en-US" spc="-5" dirty="0">
                <a:solidFill>
                  <a:srgbClr val="FFFFFF"/>
                </a:solidFill>
                <a:latin typeface="Arial"/>
                <a:cs typeface="Arial"/>
              </a:rPr>
              <a:t>Teamwork.</a:t>
            </a:r>
            <a:endParaRPr lang="en-US" dirty="0">
              <a:latin typeface="Arial"/>
              <a:cs typeface="Arial"/>
            </a:endParaRPr>
          </a:p>
          <a:p>
            <a:pPr marL="294640" indent="-281940">
              <a:spcBef>
                <a:spcPts val="625"/>
              </a:spcBef>
              <a:tabLst>
                <a:tab pos="294640" algn="l"/>
              </a:tabLst>
            </a:pPr>
            <a:r>
              <a:rPr lang="en-US" spc="-5" dirty="0">
                <a:solidFill>
                  <a:srgbClr val="FFFFFF"/>
                </a:solidFill>
                <a:latin typeface="Arial"/>
                <a:cs typeface="Arial"/>
              </a:rPr>
              <a:t>Builds</a:t>
            </a:r>
            <a:r>
              <a:rPr lang="en-US" spc="-10" dirty="0">
                <a:solidFill>
                  <a:srgbClr val="FFFFFF"/>
                </a:solidFill>
                <a:latin typeface="Arial"/>
                <a:cs typeface="Arial"/>
              </a:rPr>
              <a:t> </a:t>
            </a:r>
            <a:r>
              <a:rPr lang="en-US" spc="-5" dirty="0">
                <a:solidFill>
                  <a:srgbClr val="FFFFFF"/>
                </a:solidFill>
                <a:latin typeface="Arial"/>
                <a:cs typeface="Arial"/>
              </a:rPr>
              <a:t>Friendships</a:t>
            </a:r>
            <a:endParaRPr lang="en-US" dirty="0">
              <a:latin typeface="Arial"/>
              <a:cs typeface="Arial"/>
            </a:endParaRPr>
          </a:p>
          <a:p>
            <a:pPr marL="294640" indent="-281940">
              <a:spcBef>
                <a:spcPts val="660"/>
              </a:spcBef>
              <a:tabLst>
                <a:tab pos="294640" algn="l"/>
              </a:tabLst>
            </a:pPr>
            <a:r>
              <a:rPr lang="en-US" spc="-5" dirty="0">
                <a:solidFill>
                  <a:srgbClr val="FFFFFF"/>
                </a:solidFill>
                <a:latin typeface="Arial"/>
                <a:cs typeface="Arial"/>
              </a:rPr>
              <a:t>Builds</a:t>
            </a:r>
            <a:r>
              <a:rPr lang="en-US" spc="-15" dirty="0">
                <a:solidFill>
                  <a:srgbClr val="FFFFFF"/>
                </a:solidFill>
                <a:latin typeface="Arial"/>
                <a:cs typeface="Arial"/>
              </a:rPr>
              <a:t> </a:t>
            </a:r>
            <a:r>
              <a:rPr lang="en-US" spc="-5" dirty="0">
                <a:solidFill>
                  <a:srgbClr val="FFFFFF"/>
                </a:solidFill>
                <a:latin typeface="Arial"/>
                <a:cs typeface="Arial"/>
              </a:rPr>
              <a:t>Character</a:t>
            </a:r>
            <a:endParaRPr lang="en-US" dirty="0">
              <a:latin typeface="Arial"/>
              <a:cs typeface="Arial"/>
            </a:endParaRPr>
          </a:p>
          <a:p>
            <a:pPr marL="294640" indent="-281940">
              <a:spcBef>
                <a:spcPts val="660"/>
              </a:spcBef>
              <a:tabLst>
                <a:tab pos="294640" algn="l"/>
              </a:tabLst>
            </a:pPr>
            <a:r>
              <a:rPr lang="en-US" spc="-5" dirty="0">
                <a:solidFill>
                  <a:srgbClr val="FFFFFF"/>
                </a:solidFill>
                <a:latin typeface="Arial"/>
                <a:cs typeface="Arial"/>
              </a:rPr>
              <a:t>Gets you in</a:t>
            </a:r>
            <a:r>
              <a:rPr lang="en-US" spc="-20" dirty="0">
                <a:solidFill>
                  <a:srgbClr val="FFFFFF"/>
                </a:solidFill>
                <a:latin typeface="Arial"/>
                <a:cs typeface="Arial"/>
              </a:rPr>
              <a:t> </a:t>
            </a:r>
            <a:r>
              <a:rPr lang="en-US" spc="-5" dirty="0">
                <a:solidFill>
                  <a:srgbClr val="FFFFFF"/>
                </a:solidFill>
                <a:latin typeface="Arial"/>
                <a:cs typeface="Arial"/>
              </a:rPr>
              <a:t>shape</a:t>
            </a:r>
            <a:endParaRPr lang="en-US" dirty="0">
              <a:latin typeface="Arial"/>
              <a:cs typeface="Arial"/>
            </a:endParaRPr>
          </a:p>
          <a:p>
            <a:pPr marL="294640" marR="344170" indent="-281940">
              <a:lnSpc>
                <a:spcPct val="100499"/>
              </a:lnSpc>
              <a:spcBef>
                <a:spcPts val="640"/>
              </a:spcBef>
              <a:tabLst>
                <a:tab pos="294640" algn="l"/>
              </a:tabLst>
            </a:pPr>
            <a:r>
              <a:rPr lang="en-US" spc="-5" dirty="0">
                <a:solidFill>
                  <a:srgbClr val="FFFFFF"/>
                </a:solidFill>
                <a:latin typeface="Arial"/>
                <a:cs typeface="Arial"/>
              </a:rPr>
              <a:t>Teaches how to </a:t>
            </a:r>
            <a:r>
              <a:rPr lang="en-US" spc="-5" dirty="0" smtClean="0">
                <a:solidFill>
                  <a:srgbClr val="FFFFFF"/>
                </a:solidFill>
                <a:latin typeface="Arial"/>
                <a:cs typeface="Arial"/>
              </a:rPr>
              <a:t>respect </a:t>
            </a:r>
            <a:r>
              <a:rPr lang="en-US" spc="-5" dirty="0">
                <a:solidFill>
                  <a:srgbClr val="FFFFFF"/>
                </a:solidFill>
                <a:latin typeface="Arial"/>
                <a:cs typeface="Arial"/>
              </a:rPr>
              <a:t>yourself and</a:t>
            </a:r>
            <a:r>
              <a:rPr lang="en-US" spc="-65" dirty="0">
                <a:solidFill>
                  <a:srgbClr val="FFFFFF"/>
                </a:solidFill>
                <a:latin typeface="Arial"/>
                <a:cs typeface="Arial"/>
              </a:rPr>
              <a:t> </a:t>
            </a:r>
            <a:r>
              <a:rPr lang="en-US" spc="-5" dirty="0">
                <a:solidFill>
                  <a:srgbClr val="FFFFFF"/>
                </a:solidFill>
                <a:latin typeface="Arial"/>
                <a:cs typeface="Arial"/>
              </a:rPr>
              <a:t>others.</a:t>
            </a:r>
            <a:endParaRPr lang="en-US" dirty="0">
              <a:latin typeface="Arial"/>
              <a:cs typeface="Arial"/>
            </a:endParaRPr>
          </a:p>
          <a:p>
            <a:pPr marL="294640" indent="-281940">
              <a:spcBef>
                <a:spcPts val="625"/>
              </a:spcBef>
              <a:tabLst>
                <a:tab pos="294640" algn="l"/>
              </a:tabLst>
            </a:pPr>
            <a:r>
              <a:rPr lang="en-US" spc="-5" dirty="0">
                <a:solidFill>
                  <a:srgbClr val="FFFFFF"/>
                </a:solidFill>
                <a:latin typeface="Arial"/>
                <a:cs typeface="Arial"/>
              </a:rPr>
              <a:t>Teaches you how to handle</a:t>
            </a:r>
            <a:r>
              <a:rPr lang="en-US" spc="35" dirty="0">
                <a:solidFill>
                  <a:srgbClr val="FFFFFF"/>
                </a:solidFill>
                <a:latin typeface="Arial"/>
                <a:cs typeface="Arial"/>
              </a:rPr>
              <a:t> </a:t>
            </a:r>
            <a:r>
              <a:rPr lang="en-US" spc="-5" dirty="0">
                <a:solidFill>
                  <a:srgbClr val="FFFFFF"/>
                </a:solidFill>
                <a:latin typeface="Arial"/>
                <a:cs typeface="Arial"/>
              </a:rPr>
              <a:t>failure</a:t>
            </a:r>
            <a:endParaRPr lang="en-US" dirty="0">
              <a:latin typeface="Arial"/>
              <a:cs typeface="Arial"/>
            </a:endParaRPr>
          </a:p>
          <a:p>
            <a:endParaRPr lang="en-US" dirty="0" smtClean="0"/>
          </a:p>
        </p:txBody>
      </p:sp>
    </p:spTree>
    <p:extLst>
      <p:ext uri="{BB962C8B-B14F-4D97-AF65-F5344CB8AC3E}">
        <p14:creationId xmlns:p14="http://schemas.microsoft.com/office/powerpoint/2010/main"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spc="-5" dirty="0">
                <a:latin typeface="Arial" panose="020B0604020202020204" pitchFamily="34" charset="0"/>
                <a:cs typeface="Arial" panose="020B0604020202020204" pitchFamily="34" charset="0"/>
              </a:rPr>
              <a:t>"All To The Glory Of</a:t>
            </a:r>
            <a:r>
              <a:rPr lang="en-US" sz="4800" spc="-60" dirty="0">
                <a:latin typeface="Arial" panose="020B0604020202020204" pitchFamily="34" charset="0"/>
                <a:cs typeface="Arial" panose="020B0604020202020204" pitchFamily="34" charset="0"/>
              </a:rPr>
              <a:t> </a:t>
            </a:r>
            <a:r>
              <a:rPr lang="en-US" sz="4800" spc="-5" dirty="0">
                <a:latin typeface="Arial" panose="020B0604020202020204" pitchFamily="34" charset="0"/>
                <a:cs typeface="Arial" panose="020B0604020202020204" pitchFamily="34" charset="0"/>
              </a:rPr>
              <a:t>God"</a:t>
            </a:r>
            <a:endParaRPr lang="en-US" sz="4800" dirty="0">
              <a:latin typeface="Arial" panose="020B0604020202020204" pitchFamily="34" charset="0"/>
              <a:cs typeface="Arial" panose="020B0604020202020204" pitchFamily="34" charset="0"/>
            </a:endParaRPr>
          </a:p>
        </p:txBody>
      </p:sp>
      <p:sp>
        <p:nvSpPr>
          <p:cNvPr id="5" name="Text Placeholder 4"/>
          <p:cNvSpPr>
            <a:spLocks noGrp="1"/>
          </p:cNvSpPr>
          <p:nvPr>
            <p:ph type="body" idx="1"/>
          </p:nvPr>
        </p:nvSpPr>
        <p:spPr/>
        <p:txBody>
          <a:bodyPr/>
          <a:lstStyle/>
          <a:p>
            <a:endParaRPr lang="en-US" dirty="0"/>
          </a:p>
        </p:txBody>
      </p:sp>
      <p:sp>
        <p:nvSpPr>
          <p:cNvPr id="6" name="Content Placeholder 5"/>
          <p:cNvSpPr>
            <a:spLocks noGrp="1"/>
          </p:cNvSpPr>
          <p:nvPr>
            <p:ph sz="half" idx="2"/>
          </p:nvPr>
        </p:nvSpPr>
        <p:spPr/>
        <p:txBody>
          <a:bodyPr>
            <a:noAutofit/>
          </a:bodyPr>
          <a:lstStyle/>
          <a:p>
            <a:r>
              <a:rPr lang="en-US" b="1" spc="-5" dirty="0">
                <a:solidFill>
                  <a:srgbClr val="FFFFFF"/>
                </a:solidFill>
                <a:latin typeface="Arial" panose="020B0604020202020204" pitchFamily="34" charset="0"/>
                <a:cs typeface="Arial" panose="020B0604020202020204" pitchFamily="34" charset="0"/>
              </a:rPr>
              <a:t>So whether you eat or drink or  whatever you do, do it all for the glory  of God. 1 Corinthians 10:31</a:t>
            </a:r>
            <a:r>
              <a:rPr lang="en-US" b="1" spc="-10" dirty="0">
                <a:solidFill>
                  <a:srgbClr val="FFFFFF"/>
                </a:solidFill>
                <a:latin typeface="Arial" panose="020B0604020202020204" pitchFamily="34" charset="0"/>
                <a:cs typeface="Arial" panose="020B0604020202020204" pitchFamily="34" charset="0"/>
              </a:rPr>
              <a:t> </a:t>
            </a:r>
            <a:r>
              <a:rPr lang="en-US" b="1" spc="-5" dirty="0">
                <a:solidFill>
                  <a:srgbClr val="FFFFFF"/>
                </a:solidFill>
                <a:latin typeface="Arial" panose="020B0604020202020204" pitchFamily="34" charset="0"/>
                <a:cs typeface="Arial" panose="020B0604020202020204" pitchFamily="34" charset="0"/>
              </a:rPr>
              <a:t>(NIV)</a:t>
            </a:r>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b="1" spc="-5" dirty="0">
                <a:solidFill>
                  <a:srgbClr val="FFFFFF"/>
                </a:solidFill>
                <a:latin typeface="Arial" panose="020B0604020202020204" pitchFamily="34" charset="0"/>
                <a:cs typeface="Arial" panose="020B0604020202020204" pitchFamily="34" charset="0"/>
              </a:rPr>
              <a:t>You can not be ashamed of showing  your faith on the</a:t>
            </a:r>
            <a:r>
              <a:rPr lang="en-US" b="1" spc="-40" dirty="0">
                <a:solidFill>
                  <a:srgbClr val="FFFFFF"/>
                </a:solidFill>
                <a:latin typeface="Arial" panose="020B0604020202020204" pitchFamily="34" charset="0"/>
                <a:cs typeface="Arial" panose="020B0604020202020204" pitchFamily="34" charset="0"/>
              </a:rPr>
              <a:t> </a:t>
            </a:r>
            <a:r>
              <a:rPr lang="en-US" b="1" spc="-5" dirty="0">
                <a:solidFill>
                  <a:srgbClr val="FFFFFF"/>
                </a:solidFill>
                <a:latin typeface="Arial" panose="020B0604020202020204" pitchFamily="34" charset="0"/>
                <a:cs typeface="Arial" panose="020B0604020202020204" pitchFamily="34" charset="0"/>
              </a:rPr>
              <a:t>field</a:t>
            </a:r>
            <a:endParaRPr lang="en-US" dirty="0">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
          </p:nvPr>
        </p:nvSpPr>
        <p:spPr/>
        <p:txBody>
          <a:bodyPr/>
          <a:lstStyle/>
          <a:p>
            <a:endParaRPr lang="en-US" dirty="0"/>
          </a:p>
        </p:txBody>
      </p:sp>
      <p:sp>
        <p:nvSpPr>
          <p:cNvPr id="8" name="Content Placeholder 7"/>
          <p:cNvSpPr>
            <a:spLocks noGrp="1"/>
          </p:cNvSpPr>
          <p:nvPr>
            <p:ph sz="quarter" idx="4"/>
          </p:nvPr>
        </p:nvSpPr>
        <p:spPr/>
        <p:txBody>
          <a:bodyPr>
            <a:normAutofit/>
          </a:bodyPr>
          <a:lstStyle/>
          <a:p>
            <a:pPr marL="355600" marR="5080">
              <a:lnSpc>
                <a:spcPct val="100499"/>
              </a:lnSpc>
              <a:spcBef>
                <a:spcPts val="605"/>
              </a:spcBef>
              <a:tabLst>
                <a:tab pos="294640" algn="l"/>
              </a:tabLst>
            </a:pPr>
            <a:r>
              <a:rPr lang="en-US" dirty="0" smtClean="0">
                <a:latin typeface="Arial" panose="020B0604020202020204" pitchFamily="34" charset="0"/>
                <a:cs typeface="Arial" panose="020B0604020202020204" pitchFamily="34" charset="0"/>
              </a:rPr>
              <a:t> </a:t>
            </a:r>
            <a:r>
              <a:rPr lang="en-US" b="1" spc="-5" dirty="0" smtClean="0">
                <a:solidFill>
                  <a:srgbClr val="FFFFFF"/>
                </a:solidFill>
                <a:latin typeface="Arial" panose="020B0604020202020204" pitchFamily="34" charset="0"/>
                <a:cs typeface="Arial" panose="020B0604020202020204" pitchFamily="34" charset="0"/>
              </a:rPr>
              <a:t>You </a:t>
            </a:r>
            <a:r>
              <a:rPr lang="en-US" b="1" spc="-5" dirty="0">
                <a:solidFill>
                  <a:srgbClr val="FFFFFF"/>
                </a:solidFill>
                <a:latin typeface="Arial" panose="020B0604020202020204" pitchFamily="34" charset="0"/>
                <a:cs typeface="Arial" panose="020B0604020202020204" pitchFamily="34" charset="0"/>
              </a:rPr>
              <a:t>should not be ashamed to share  your faith </a:t>
            </a:r>
            <a:r>
              <a:rPr lang="en-US" b="1" spc="-5">
                <a:solidFill>
                  <a:srgbClr val="FFFFFF"/>
                </a:solidFill>
                <a:latin typeface="Arial" panose="020B0604020202020204" pitchFamily="34" charset="0"/>
                <a:cs typeface="Arial" panose="020B0604020202020204" pitchFamily="34" charset="0"/>
              </a:rPr>
              <a:t>your </a:t>
            </a:r>
            <a:r>
              <a:rPr lang="en-US" b="1" spc="-5" smtClean="0">
                <a:solidFill>
                  <a:srgbClr val="FFFFFF"/>
                </a:solidFill>
                <a:latin typeface="Arial" panose="020B0604020202020204" pitchFamily="34" charset="0"/>
                <a:cs typeface="Arial" panose="020B0604020202020204" pitchFamily="34" charset="0"/>
              </a:rPr>
              <a:t>teammates </a:t>
            </a:r>
            <a:r>
              <a:rPr lang="en-US" b="1" spc="-5" dirty="0">
                <a:solidFill>
                  <a:srgbClr val="FFFFFF"/>
                </a:solidFill>
                <a:latin typeface="Arial" panose="020B0604020202020204" pitchFamily="34" charset="0"/>
                <a:cs typeface="Arial" panose="020B0604020202020204" pitchFamily="34" charset="0"/>
              </a:rPr>
              <a:t>and</a:t>
            </a:r>
            <a:r>
              <a:rPr lang="en-US" b="1" spc="15" dirty="0">
                <a:solidFill>
                  <a:srgbClr val="FFFFFF"/>
                </a:solidFill>
                <a:latin typeface="Arial" panose="020B0604020202020204" pitchFamily="34" charset="0"/>
                <a:cs typeface="Arial" panose="020B0604020202020204" pitchFamily="34" charset="0"/>
              </a:rPr>
              <a:t> </a:t>
            </a:r>
            <a:r>
              <a:rPr lang="en-US" b="1" spc="-5" dirty="0">
                <a:solidFill>
                  <a:srgbClr val="FFFFFF"/>
                </a:solidFill>
                <a:latin typeface="Arial" panose="020B0604020202020204" pitchFamily="34" charset="0"/>
                <a:cs typeface="Arial" panose="020B0604020202020204" pitchFamily="34" charset="0"/>
              </a:rPr>
              <a:t>others.</a:t>
            </a:r>
            <a:endParaRPr lang="en-US" dirty="0">
              <a:latin typeface="Arial" panose="020B0604020202020204" pitchFamily="34" charset="0"/>
              <a:cs typeface="Arial" panose="020B0604020202020204" pitchFamily="34" charset="0"/>
            </a:endParaRPr>
          </a:p>
          <a:p>
            <a:pPr marL="294640" marR="716915" indent="-281940">
              <a:lnSpc>
                <a:spcPct val="100499"/>
              </a:lnSpc>
              <a:spcBef>
                <a:spcPts val="605"/>
              </a:spcBef>
              <a:buFont typeface="Arial"/>
              <a:buChar char="•"/>
              <a:tabLst>
                <a:tab pos="294640" algn="l"/>
              </a:tabLst>
            </a:pPr>
            <a:endParaRPr lang="en-US" b="1" spc="-5" dirty="0" smtClean="0">
              <a:solidFill>
                <a:srgbClr val="FFFFFF"/>
              </a:solidFill>
              <a:latin typeface="Arial" panose="020B0604020202020204" pitchFamily="34" charset="0"/>
              <a:cs typeface="Arial" panose="020B0604020202020204" pitchFamily="34" charset="0"/>
            </a:endParaRPr>
          </a:p>
          <a:p>
            <a:pPr marL="294640" marR="716915" indent="-281940">
              <a:lnSpc>
                <a:spcPct val="100499"/>
              </a:lnSpc>
              <a:spcBef>
                <a:spcPts val="605"/>
              </a:spcBef>
              <a:buFont typeface="Arial"/>
              <a:buChar char="•"/>
              <a:tabLst>
                <a:tab pos="294640" algn="l"/>
              </a:tabLst>
            </a:pPr>
            <a:r>
              <a:rPr lang="en-US" b="1" spc="-5" dirty="0" smtClean="0">
                <a:solidFill>
                  <a:srgbClr val="FFFFFF"/>
                </a:solidFill>
                <a:latin typeface="Arial" panose="020B0604020202020204" pitchFamily="34" charset="0"/>
                <a:cs typeface="Arial" panose="020B0604020202020204" pitchFamily="34" charset="0"/>
              </a:rPr>
              <a:t>Use </a:t>
            </a:r>
            <a:r>
              <a:rPr lang="en-US" b="1" spc="-5" dirty="0">
                <a:solidFill>
                  <a:srgbClr val="FFFFFF"/>
                </a:solidFill>
                <a:latin typeface="Arial" panose="020B0604020202020204" pitchFamily="34" charset="0"/>
                <a:cs typeface="Arial" panose="020B0604020202020204" pitchFamily="34" charset="0"/>
              </a:rPr>
              <a:t>EVERY Opportunity to "Glorify  GOD"</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7078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spc="-5" dirty="0" smtClean="0">
                <a:latin typeface="Arial" panose="020B0604020202020204" pitchFamily="34" charset="0"/>
                <a:cs typeface="Arial" panose="020B0604020202020204" pitchFamily="34" charset="0"/>
              </a:rPr>
              <a:t>  "</a:t>
            </a:r>
            <a:r>
              <a:rPr lang="en-US" sz="6000" spc="-5" dirty="0">
                <a:latin typeface="Arial" panose="020B0604020202020204" pitchFamily="34" charset="0"/>
                <a:cs typeface="Arial" panose="020B0604020202020204" pitchFamily="34" charset="0"/>
              </a:rPr>
              <a:t>God is The</a:t>
            </a:r>
            <a:r>
              <a:rPr lang="en-US" sz="6000" spc="-75" dirty="0">
                <a:latin typeface="Arial" panose="020B0604020202020204" pitchFamily="34" charset="0"/>
                <a:cs typeface="Arial" panose="020B0604020202020204" pitchFamily="34" charset="0"/>
              </a:rPr>
              <a:t> </a:t>
            </a:r>
            <a:r>
              <a:rPr lang="en-US" sz="6000" spc="-5" dirty="0">
                <a:latin typeface="Arial" panose="020B0604020202020204" pitchFamily="34" charset="0"/>
                <a:cs typeface="Arial" panose="020B0604020202020204" pitchFamily="34" charset="0"/>
              </a:rPr>
              <a:t>MVP"</a:t>
            </a:r>
            <a:endParaRPr lang="en-US" sz="60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p:txBody>
          <a:bodyPr>
            <a:normAutofit/>
          </a:bodyPr>
          <a:lstStyle/>
          <a:p>
            <a:r>
              <a:rPr lang="en-US" sz="2800" dirty="0">
                <a:latin typeface="Arial" panose="020B0604020202020204" pitchFamily="34" charset="0"/>
                <a:cs typeface="Arial" panose="020B0604020202020204" pitchFamily="34" charset="0"/>
              </a:rPr>
              <a:t>I can do all things through Christ which  strengtheneth me. Philippians 4:13  (KJV)</a:t>
            </a:r>
          </a:p>
          <a:p>
            <a:endParaRPr lang="en-US" sz="28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lnSpcReduction="10000"/>
          </a:bodyPr>
          <a:lstStyle/>
          <a:p>
            <a:r>
              <a:rPr lang="en-US" sz="2800" dirty="0">
                <a:latin typeface="Arial" panose="020B0604020202020204" pitchFamily="34" charset="0"/>
                <a:cs typeface="Arial" panose="020B0604020202020204" pitchFamily="34" charset="0"/>
              </a:rPr>
              <a:t>I am the vine; you are the branches. If  you remain in me and I in you, you will  bear much fruit; apart from me you can  do nothing. John 15:5 (NIV)</a:t>
            </a:r>
          </a:p>
          <a:p>
            <a:endParaRPr lang="en-US" dirty="0"/>
          </a:p>
        </p:txBody>
      </p:sp>
    </p:spTree>
    <p:extLst>
      <p:ext uri="{BB962C8B-B14F-4D97-AF65-F5344CB8AC3E}">
        <p14:creationId xmlns:p14="http://schemas.microsoft.com/office/powerpoint/2010/main" val="334952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pc="-5" dirty="0" smtClean="0">
                <a:latin typeface="Arial" panose="020B0604020202020204" pitchFamily="34" charset="0"/>
                <a:cs typeface="Arial" panose="020B0604020202020204" pitchFamily="34" charset="0"/>
              </a:rPr>
              <a:t>    "</a:t>
            </a:r>
            <a:r>
              <a:rPr lang="en-US" sz="4400" spc="-5" dirty="0">
                <a:latin typeface="Arial" panose="020B0604020202020204" pitchFamily="34" charset="0"/>
                <a:cs typeface="Arial" panose="020B0604020202020204" pitchFamily="34" charset="0"/>
              </a:rPr>
              <a:t>Putting it</a:t>
            </a:r>
            <a:r>
              <a:rPr lang="en-US" sz="4400" spc="-55" dirty="0">
                <a:latin typeface="Arial" panose="020B0604020202020204" pitchFamily="34" charset="0"/>
                <a:cs typeface="Arial" panose="020B0604020202020204" pitchFamily="34" charset="0"/>
              </a:rPr>
              <a:t> </a:t>
            </a:r>
            <a:r>
              <a:rPr lang="en-US" sz="4400" spc="-5" dirty="0">
                <a:latin typeface="Arial" panose="020B0604020202020204" pitchFamily="34" charset="0"/>
                <a:cs typeface="Arial" panose="020B0604020202020204" pitchFamily="34" charset="0"/>
              </a:rPr>
              <a:t>Together"</a:t>
            </a:r>
            <a:endParaRPr lang="en-US" sz="44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457200" y="2207360"/>
            <a:ext cx="4040188" cy="152705"/>
          </a:xfrm>
        </p:spPr>
        <p:txBody>
          <a:bodyPr>
            <a:normAutofit fontScale="25000" lnSpcReduction="20000"/>
          </a:bodyPr>
          <a:lstStyle/>
          <a:p>
            <a:endParaRPr lang="en-US" dirty="0"/>
          </a:p>
        </p:txBody>
      </p:sp>
      <p:sp>
        <p:nvSpPr>
          <p:cNvPr id="4" name="Content Placeholder 3"/>
          <p:cNvSpPr>
            <a:spLocks noGrp="1"/>
          </p:cNvSpPr>
          <p:nvPr>
            <p:ph sz="half" idx="2"/>
          </p:nvPr>
        </p:nvSpPr>
        <p:spPr>
          <a:xfrm>
            <a:off x="457200" y="2837222"/>
            <a:ext cx="4040188" cy="3798583"/>
          </a:xfrm>
        </p:spPr>
        <p:txBody>
          <a:bodyPr>
            <a:normAutofit fontScale="92500" lnSpcReduction="20000"/>
          </a:bodyPr>
          <a:lstStyle/>
          <a:p>
            <a:pPr marL="325120" marR="15875" lvl="0" indent="-312420">
              <a:lnSpc>
                <a:spcPct val="78100"/>
              </a:lnSpc>
              <a:spcBef>
                <a:spcPts val="0"/>
              </a:spcBef>
              <a:buFont typeface="Arial"/>
              <a:buChar char="•"/>
              <a:tabLst>
                <a:tab pos="381635" algn="l"/>
              </a:tabLst>
            </a:pPr>
            <a:r>
              <a:rPr lang="en-US" sz="1900" b="1" spc="-5" dirty="0">
                <a:solidFill>
                  <a:srgbClr val="FFFFFF"/>
                </a:solidFill>
                <a:latin typeface="Arial" panose="020B0604020202020204" pitchFamily="34" charset="0"/>
                <a:cs typeface="Arial" panose="020B0604020202020204" pitchFamily="34" charset="0"/>
              </a:rPr>
              <a:t>The Florida Conference Sports Ministries is dedicated to bringing  Adventist and non-Adventist together to share and to teach the gospel  and to seek impact eternity and grow God’s kingdom through the  platform of sports in its different forms (tournaments, volleyball,  tennis, track and field, softball, baseball and basketball</a:t>
            </a:r>
            <a:r>
              <a:rPr lang="en-US" sz="1900" b="1" spc="120" dirty="0">
                <a:solidFill>
                  <a:srgbClr val="FFFFFF"/>
                </a:solidFill>
                <a:latin typeface="Arial" panose="020B0604020202020204" pitchFamily="34" charset="0"/>
                <a:cs typeface="Arial" panose="020B0604020202020204" pitchFamily="34" charset="0"/>
              </a:rPr>
              <a:t> </a:t>
            </a:r>
            <a:r>
              <a:rPr lang="en-US" sz="1900" b="1" spc="-5" dirty="0">
                <a:solidFill>
                  <a:srgbClr val="FFFFFF"/>
                </a:solidFill>
                <a:latin typeface="Arial" panose="020B0604020202020204" pitchFamily="34" charset="0"/>
                <a:cs typeface="Arial" panose="020B0604020202020204" pitchFamily="34" charset="0"/>
              </a:rPr>
              <a:t>).</a:t>
            </a:r>
            <a:endParaRPr lang="en-US" sz="1900" dirty="0">
              <a:solidFill>
                <a:prstClr val="black"/>
              </a:solidFill>
              <a:latin typeface="Arial" panose="020B0604020202020204" pitchFamily="34" charset="0"/>
              <a:cs typeface="Arial" panose="020B0604020202020204" pitchFamily="34" charset="0"/>
            </a:endParaRPr>
          </a:p>
          <a:p>
            <a:pPr marL="325120" marR="26670" lvl="0" indent="-312420">
              <a:lnSpc>
                <a:spcPct val="79100"/>
              </a:lnSpc>
              <a:spcBef>
                <a:spcPts val="300"/>
              </a:spcBef>
              <a:buFont typeface="Arial"/>
              <a:buChar char="•"/>
              <a:tabLst>
                <a:tab pos="381635" algn="l"/>
              </a:tabLst>
            </a:pPr>
            <a:endParaRPr lang="en-US" sz="1900" b="1" spc="-5" dirty="0" smtClean="0">
              <a:solidFill>
                <a:srgbClr val="FFFFFF"/>
              </a:solidFill>
              <a:latin typeface="Arial" panose="020B0604020202020204" pitchFamily="34" charset="0"/>
              <a:cs typeface="Arial" panose="020B0604020202020204" pitchFamily="34" charset="0"/>
            </a:endParaRPr>
          </a:p>
          <a:p>
            <a:pPr marL="325120" marR="26670" lvl="0" indent="-312420">
              <a:lnSpc>
                <a:spcPct val="79100"/>
              </a:lnSpc>
              <a:spcBef>
                <a:spcPts val="300"/>
              </a:spcBef>
              <a:buFont typeface="Arial"/>
              <a:buChar char="•"/>
              <a:tabLst>
                <a:tab pos="381635" algn="l"/>
              </a:tabLst>
            </a:pPr>
            <a:r>
              <a:rPr lang="en-US" sz="2200" b="1" spc="-5" dirty="0" smtClean="0">
                <a:solidFill>
                  <a:srgbClr val="FFFFFF"/>
                </a:solidFill>
                <a:latin typeface="Arial" panose="020B0604020202020204" pitchFamily="34" charset="0"/>
                <a:cs typeface="Arial" panose="020B0604020202020204" pitchFamily="34" charset="0"/>
              </a:rPr>
              <a:t>New </a:t>
            </a:r>
            <a:r>
              <a:rPr lang="en-US" sz="2200" b="1" spc="-5" dirty="0">
                <a:solidFill>
                  <a:srgbClr val="FFFFFF"/>
                </a:solidFill>
                <a:latin typeface="Arial" panose="020B0604020202020204" pitchFamily="34" charset="0"/>
                <a:cs typeface="Arial" panose="020B0604020202020204" pitchFamily="34" charset="0"/>
              </a:rPr>
              <a:t>believers are then entrusted into the care of the local church. All  teams will be guided by a team Chaplin to submit a report each month  letting us know what ministry they are doing in the community as a  team.</a:t>
            </a:r>
            <a:endParaRPr lang="en-US" sz="2200" dirty="0">
              <a:solidFill>
                <a:prstClr val="black"/>
              </a:solidFill>
              <a:latin typeface="Arial" panose="020B0604020202020204" pitchFamily="34" charset="0"/>
              <a:cs typeface="Arial" panose="020B0604020202020204" pitchFamily="34" charset="0"/>
            </a:endParaRPr>
          </a:p>
          <a:p>
            <a:endParaRPr lang="en-US" dirty="0"/>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pPr marL="325120" lvl="0" indent="-312420">
              <a:spcBef>
                <a:spcPts val="0"/>
              </a:spcBef>
              <a:buFont typeface="Arial"/>
              <a:buChar char="•"/>
              <a:tabLst>
                <a:tab pos="325120" algn="l"/>
              </a:tabLst>
            </a:pPr>
            <a:r>
              <a:rPr lang="en-US" sz="2000" b="1" spc="-5" dirty="0">
                <a:solidFill>
                  <a:srgbClr val="FFFFFF"/>
                </a:solidFill>
                <a:latin typeface="Arial" panose="020B0604020202020204" pitchFamily="34" charset="0"/>
                <a:cs typeface="Arial" panose="020B0604020202020204" pitchFamily="34" charset="0"/>
              </a:rPr>
              <a:t>Motto: All to the glory of God. 1 Corinthians</a:t>
            </a:r>
            <a:r>
              <a:rPr lang="en-US" sz="2000" b="1" spc="70" dirty="0">
                <a:solidFill>
                  <a:srgbClr val="FFFFFF"/>
                </a:solidFill>
                <a:latin typeface="Arial" panose="020B0604020202020204" pitchFamily="34" charset="0"/>
                <a:cs typeface="Arial" panose="020B0604020202020204" pitchFamily="34" charset="0"/>
              </a:rPr>
              <a:t> </a:t>
            </a:r>
            <a:r>
              <a:rPr lang="en-US" sz="2000" b="1" spc="-5" dirty="0">
                <a:solidFill>
                  <a:srgbClr val="FFFFFF"/>
                </a:solidFill>
                <a:latin typeface="Arial" panose="020B0604020202020204" pitchFamily="34" charset="0"/>
                <a:cs typeface="Arial" panose="020B0604020202020204" pitchFamily="34" charset="0"/>
              </a:rPr>
              <a:t>10:31</a:t>
            </a:r>
            <a:endParaRPr lang="en-US" sz="2000" dirty="0">
              <a:solidFill>
                <a:prstClr val="black"/>
              </a:solidFill>
              <a:latin typeface="Arial" panose="020B0604020202020204" pitchFamily="34" charset="0"/>
              <a:cs typeface="Arial" panose="020B0604020202020204" pitchFamily="34" charset="0"/>
            </a:endParaRPr>
          </a:p>
          <a:p>
            <a:pPr marL="0" lvl="0" indent="0">
              <a:spcBef>
                <a:spcPts val="5"/>
              </a:spcBef>
              <a:buClr>
                <a:srgbClr val="FFFFFF"/>
              </a:buClr>
              <a:buFont typeface="Arial"/>
              <a:buChar char="•"/>
            </a:pPr>
            <a:endParaRPr lang="en-US" sz="2000" dirty="0">
              <a:solidFill>
                <a:prstClr val="black"/>
              </a:solidFill>
              <a:latin typeface="Arial" panose="020B0604020202020204" pitchFamily="34" charset="0"/>
              <a:cs typeface="Arial" panose="020B0604020202020204" pitchFamily="34" charset="0"/>
            </a:endParaRPr>
          </a:p>
          <a:p>
            <a:pPr marL="325120" marR="5080" lvl="0" indent="-312420">
              <a:lnSpc>
                <a:spcPts val="1550"/>
              </a:lnSpc>
              <a:spcBef>
                <a:spcPts val="0"/>
              </a:spcBef>
              <a:buFont typeface="Arial"/>
              <a:buChar char="•"/>
              <a:tabLst>
                <a:tab pos="325120" algn="l"/>
              </a:tabLst>
            </a:pPr>
            <a:r>
              <a:rPr lang="en-US" sz="2000" b="1" spc="-5" dirty="0">
                <a:solidFill>
                  <a:srgbClr val="FFFFFF"/>
                </a:solidFill>
                <a:latin typeface="Arial" panose="020B0604020202020204" pitchFamily="34" charset="0"/>
                <a:cs typeface="Arial" panose="020B0604020202020204" pitchFamily="34" charset="0"/>
              </a:rPr>
              <a:t>Aim: To foster physical and social well-being and to witness to former  Adventist and</a:t>
            </a:r>
            <a:r>
              <a:rPr lang="en-US" sz="2000" b="1" spc="10" dirty="0">
                <a:solidFill>
                  <a:srgbClr val="FFFFFF"/>
                </a:solidFill>
                <a:latin typeface="Arial" panose="020B0604020202020204" pitchFamily="34" charset="0"/>
                <a:cs typeface="Arial" panose="020B0604020202020204" pitchFamily="34" charset="0"/>
              </a:rPr>
              <a:t> </a:t>
            </a:r>
            <a:r>
              <a:rPr lang="en-US" sz="2000" b="1" spc="-5" dirty="0">
                <a:solidFill>
                  <a:srgbClr val="FFFFFF"/>
                </a:solidFill>
                <a:latin typeface="Arial" panose="020B0604020202020204" pitchFamily="34" charset="0"/>
                <a:cs typeface="Arial" panose="020B0604020202020204" pitchFamily="34" charset="0"/>
              </a:rPr>
              <a:t>non-Adventists.</a:t>
            </a:r>
            <a:endParaRPr lang="en-US" sz="2000" dirty="0">
              <a:solidFill>
                <a:prstClr val="black"/>
              </a:solidFill>
              <a:latin typeface="Arial" panose="020B0604020202020204" pitchFamily="34" charset="0"/>
              <a:cs typeface="Arial" panose="020B0604020202020204" pitchFamily="34" charset="0"/>
            </a:endParaRPr>
          </a:p>
          <a:p>
            <a:pPr marL="0" lvl="0" indent="0">
              <a:spcBef>
                <a:spcPts val="2"/>
              </a:spcBef>
              <a:buClr>
                <a:srgbClr val="FFFFFF"/>
              </a:buClr>
              <a:buFont typeface="Arial"/>
              <a:buChar char="•"/>
            </a:pPr>
            <a:endParaRPr lang="en-US" sz="2000" dirty="0">
              <a:solidFill>
                <a:prstClr val="black"/>
              </a:solidFill>
              <a:latin typeface="Arial" panose="020B0604020202020204" pitchFamily="34" charset="0"/>
              <a:cs typeface="Arial" panose="020B0604020202020204" pitchFamily="34" charset="0"/>
            </a:endParaRPr>
          </a:p>
          <a:p>
            <a:pPr marL="325120" lvl="0" indent="-312420">
              <a:spcBef>
                <a:spcPts val="0"/>
              </a:spcBef>
              <a:buFont typeface="Arial"/>
              <a:buChar char="•"/>
              <a:tabLst>
                <a:tab pos="325120" algn="l"/>
              </a:tabLst>
            </a:pPr>
            <a:r>
              <a:rPr lang="en-US" sz="2000" b="1" spc="-5" dirty="0">
                <a:solidFill>
                  <a:srgbClr val="FFFFFF"/>
                </a:solidFill>
                <a:latin typeface="Arial" panose="020B0604020202020204" pitchFamily="34" charset="0"/>
                <a:cs typeface="Arial" panose="020B0604020202020204" pitchFamily="34" charset="0"/>
              </a:rPr>
              <a:t>Goal: To have 30 former/non-Adventists take up Bible studies per</a:t>
            </a:r>
            <a:r>
              <a:rPr lang="en-US" sz="2000" b="1" spc="150" dirty="0">
                <a:solidFill>
                  <a:srgbClr val="FFFFFF"/>
                </a:solidFill>
                <a:latin typeface="Arial" panose="020B0604020202020204" pitchFamily="34" charset="0"/>
                <a:cs typeface="Arial" panose="020B0604020202020204" pitchFamily="34" charset="0"/>
              </a:rPr>
              <a:t> </a:t>
            </a:r>
            <a:r>
              <a:rPr lang="en-US" sz="2000" b="1" spc="-5" dirty="0">
                <a:solidFill>
                  <a:srgbClr val="FFFFFF"/>
                </a:solidFill>
                <a:latin typeface="Arial" panose="020B0604020202020204" pitchFamily="34" charset="0"/>
                <a:cs typeface="Arial" panose="020B0604020202020204" pitchFamily="34" charset="0"/>
              </a:rPr>
              <a:t>year</a:t>
            </a:r>
            <a:endParaRPr lang="en-US" sz="2000" dirty="0">
              <a:solidFill>
                <a:prstClr val="black"/>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60636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414</Words>
  <Application>Microsoft Office PowerPoint</Application>
  <PresentationFormat>On-screen Show (4:3)</PresentationFormat>
  <Paragraphs>48</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Peoples’ Love Affair with Sports</vt:lpstr>
      <vt:lpstr>Peoples’ Love Affair With Sports</vt:lpstr>
      <vt:lpstr>FLORIDA SPORTS MINISTRIES</vt:lpstr>
      <vt:lpstr>              Why Sports?</vt:lpstr>
      <vt:lpstr>"All To The Glory Of God"</vt:lpstr>
      <vt:lpstr>  "God is The MVP"</vt:lpstr>
      <vt:lpstr>    "Putting it Together"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Jonathan Swan</cp:lastModifiedBy>
  <cp:revision>19</cp:revision>
  <dcterms:created xsi:type="dcterms:W3CDTF">2013-08-21T19:17:07Z</dcterms:created>
  <dcterms:modified xsi:type="dcterms:W3CDTF">2016-02-10T05:29:46Z</dcterms:modified>
</cp:coreProperties>
</file>