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73" r:id="rId3"/>
    <p:sldId id="272" r:id="rId4"/>
    <p:sldId id="274" r:id="rId5"/>
    <p:sldId id="276" r:id="rId6"/>
    <p:sldId id="261" r:id="rId7"/>
    <p:sldId id="277" r:id="rId8"/>
    <p:sldId id="265" r:id="rId9"/>
    <p:sldId id="260" r:id="rId10"/>
    <p:sldId id="266" r:id="rId11"/>
    <p:sldId id="268" r:id="rId12"/>
    <p:sldId id="269" r:id="rId13"/>
    <p:sldId id="270" r:id="rId14"/>
    <p:sldId id="271" r:id="rId15"/>
    <p:sldId id="278" r:id="rId16"/>
    <p:sldId id="279" r:id="rId17"/>
    <p:sldId id="280"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4688B-8BEE-4AE3-887E-BE4EFDFD118A}" type="datetimeFigureOut">
              <a:rPr lang="en-US" smtClean="0"/>
              <a:pPr/>
              <a:t>2/13/16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3CC4D-3D1C-4448-B3F6-93D667B15115}" type="slidenum">
              <a:rPr lang="en-US" smtClean="0"/>
              <a:pPr/>
              <a:t>‹#›</a:t>
            </a:fld>
            <a:endParaRPr lang="en-US"/>
          </a:p>
        </p:txBody>
      </p:sp>
    </p:spTree>
    <p:extLst>
      <p:ext uri="{BB962C8B-B14F-4D97-AF65-F5344CB8AC3E}">
        <p14:creationId xmlns:p14="http://schemas.microsoft.com/office/powerpoint/2010/main" val="1587377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EDFE0930-2231-45B3-9A70-0A9FCD8419D9}" type="slidenum">
              <a:rPr lang="en-US"/>
              <a:pPr/>
              <a:t>11</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EC282504-607E-426C-BE07-582F41794095}" type="slidenum">
              <a:rPr lang="en-US"/>
              <a:pPr/>
              <a:t>12</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8125C42A-B900-47D3-984A-EBA195D19ACE}" type="slidenum">
              <a:rPr lang="en-US"/>
              <a:pPr/>
              <a:t>13</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ACF7A040-81F6-4C60-A48A-52B641EAC4FB}" type="slidenum">
              <a:rPr lang="en-US"/>
              <a:pPr/>
              <a:t>14</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5028410-9357-443A-AE41-C91BDA90EF0B}" type="datetimeFigureOut">
              <a:rPr lang="en-US" smtClean="0"/>
              <a:pPr/>
              <a:t>2/13/16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2EC5793-7D00-4EAB-9F67-00EAD29BE1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028410-9357-443A-AE41-C91BDA90EF0B}" type="datetimeFigureOut">
              <a:rPr lang="en-US" smtClean="0"/>
              <a:pPr/>
              <a:t>2/13/16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C5793-7D00-4EAB-9F67-00EAD29BE1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028410-9357-443A-AE41-C91BDA90EF0B}" type="datetimeFigureOut">
              <a:rPr lang="en-US" smtClean="0"/>
              <a:pPr/>
              <a:t>2/13/16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C5793-7D00-4EAB-9F67-00EAD29BE1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5028410-9357-443A-AE41-C91BDA90EF0B}" type="datetimeFigureOut">
              <a:rPr lang="en-US" smtClean="0"/>
              <a:pPr/>
              <a:t>2/13/16</a:t>
            </a:fld>
            <a:endParaRPr lang="en-US"/>
          </a:p>
        </p:txBody>
      </p:sp>
      <p:sp>
        <p:nvSpPr>
          <p:cNvPr id="9" name="Slide Number Placeholder 8"/>
          <p:cNvSpPr>
            <a:spLocks noGrp="1"/>
          </p:cNvSpPr>
          <p:nvPr>
            <p:ph type="sldNum" sz="quarter" idx="15"/>
          </p:nvPr>
        </p:nvSpPr>
        <p:spPr/>
        <p:txBody>
          <a:bodyPr rtlCol="0"/>
          <a:lstStyle/>
          <a:p>
            <a:fld id="{62EC5793-7D00-4EAB-9F67-00EAD29BE16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5028410-9357-443A-AE41-C91BDA90EF0B}" type="datetimeFigureOut">
              <a:rPr lang="en-US" smtClean="0"/>
              <a:pPr/>
              <a:t>2/13/16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2EC5793-7D00-4EAB-9F67-00EAD29BE1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028410-9357-443A-AE41-C91BDA90EF0B}" type="datetimeFigureOut">
              <a:rPr lang="en-US" smtClean="0"/>
              <a:pPr/>
              <a:t>2/13/16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C5793-7D00-4EAB-9F67-00EAD29BE16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5028410-9357-443A-AE41-C91BDA90EF0B}" type="datetimeFigureOut">
              <a:rPr lang="en-US" smtClean="0"/>
              <a:pPr/>
              <a:t>2/13/16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C5793-7D00-4EAB-9F67-00EAD29BE16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5028410-9357-443A-AE41-C91BDA90EF0B}" type="datetimeFigureOut">
              <a:rPr lang="en-US" smtClean="0"/>
              <a:pPr/>
              <a:t>2/13/16</a:t>
            </a:fld>
            <a:endParaRPr lang="en-US"/>
          </a:p>
        </p:txBody>
      </p:sp>
      <p:sp>
        <p:nvSpPr>
          <p:cNvPr id="7" name="Slide Number Placeholder 6"/>
          <p:cNvSpPr>
            <a:spLocks noGrp="1"/>
          </p:cNvSpPr>
          <p:nvPr>
            <p:ph type="sldNum" sz="quarter" idx="11"/>
          </p:nvPr>
        </p:nvSpPr>
        <p:spPr/>
        <p:txBody>
          <a:bodyPr rtlCol="0"/>
          <a:lstStyle/>
          <a:p>
            <a:fld id="{62EC5793-7D00-4EAB-9F67-00EAD29BE16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28410-9357-443A-AE41-C91BDA90EF0B}" type="datetimeFigureOut">
              <a:rPr lang="en-US" smtClean="0"/>
              <a:pPr/>
              <a:t>2/13/16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C5793-7D00-4EAB-9F67-00EAD29BE1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5028410-9357-443A-AE41-C91BDA90EF0B}" type="datetimeFigureOut">
              <a:rPr lang="en-US" smtClean="0"/>
              <a:pPr/>
              <a:t>2/13/16</a:t>
            </a:fld>
            <a:endParaRPr lang="en-US"/>
          </a:p>
        </p:txBody>
      </p:sp>
      <p:sp>
        <p:nvSpPr>
          <p:cNvPr id="22" name="Slide Number Placeholder 21"/>
          <p:cNvSpPr>
            <a:spLocks noGrp="1"/>
          </p:cNvSpPr>
          <p:nvPr>
            <p:ph type="sldNum" sz="quarter" idx="15"/>
          </p:nvPr>
        </p:nvSpPr>
        <p:spPr/>
        <p:txBody>
          <a:bodyPr rtlCol="0"/>
          <a:lstStyle/>
          <a:p>
            <a:fld id="{62EC5793-7D00-4EAB-9F67-00EAD29BE16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5028410-9357-443A-AE41-C91BDA90EF0B}" type="datetimeFigureOut">
              <a:rPr lang="en-US" smtClean="0"/>
              <a:pPr/>
              <a:t>2/13/16</a:t>
            </a:fld>
            <a:endParaRPr lang="en-US"/>
          </a:p>
        </p:txBody>
      </p:sp>
      <p:sp>
        <p:nvSpPr>
          <p:cNvPr id="18" name="Slide Number Placeholder 17"/>
          <p:cNvSpPr>
            <a:spLocks noGrp="1"/>
          </p:cNvSpPr>
          <p:nvPr>
            <p:ph type="sldNum" sz="quarter" idx="11"/>
          </p:nvPr>
        </p:nvSpPr>
        <p:spPr/>
        <p:txBody>
          <a:bodyPr rtlCol="0"/>
          <a:lstStyle/>
          <a:p>
            <a:fld id="{62EC5793-7D00-4EAB-9F67-00EAD29BE16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028410-9357-443A-AE41-C91BDA90EF0B}" type="datetimeFigureOut">
              <a:rPr lang="en-US" smtClean="0"/>
              <a:pPr/>
              <a:t>2/13/16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2EC5793-7D00-4EAB-9F67-00EAD29BE1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Franklin Gothic Demi" pitchFamily="34" charset="0"/>
              </a:rPr>
              <a:t>PUBLIC CAMPUS MINISTRY</a:t>
            </a:r>
            <a:br>
              <a:rPr lang="en-US" dirty="0" smtClean="0">
                <a:latin typeface="Franklin Gothic Demi" pitchFamily="34" charset="0"/>
              </a:rPr>
            </a:br>
            <a:r>
              <a:rPr lang="en-US" dirty="0" smtClean="0">
                <a:latin typeface="Franklin Gothic Demi" pitchFamily="34" charset="0"/>
              </a:rPr>
              <a:t>Why Bother?</a:t>
            </a:r>
            <a:endParaRPr lang="en-US" dirty="0">
              <a:latin typeface="Franklin Gothic Demi" pitchFamily="34" charset="0"/>
            </a:endParaRPr>
          </a:p>
        </p:txBody>
      </p:sp>
      <p:sp>
        <p:nvSpPr>
          <p:cNvPr id="3" name="Subtitle 2"/>
          <p:cNvSpPr>
            <a:spLocks noGrp="1"/>
          </p:cNvSpPr>
          <p:nvPr>
            <p:ph type="subTitle" idx="1"/>
          </p:nvPr>
        </p:nvSpPr>
        <p:spPr/>
        <p:txBody>
          <a:bodyPr/>
          <a:lstStyle/>
          <a:p>
            <a:r>
              <a:rPr lang="en-US" dirty="0" smtClean="0">
                <a:latin typeface="Goudy Old Style" pitchFamily="18" charset="0"/>
              </a:rPr>
              <a:t>Lake Union Conference Youth Congress</a:t>
            </a:r>
          </a:p>
          <a:p>
            <a:r>
              <a:rPr lang="en-US" dirty="0" smtClean="0">
                <a:latin typeface="Goudy Old Style" pitchFamily="18" charset="0"/>
              </a:rPr>
              <a:t>Josephine </a:t>
            </a:r>
            <a:r>
              <a:rPr lang="en-US" dirty="0" err="1" smtClean="0">
                <a:latin typeface="Goudy Old Style" pitchFamily="18" charset="0"/>
              </a:rPr>
              <a:t>Elia</a:t>
            </a:r>
            <a:r>
              <a:rPr lang="en-US" dirty="0" smtClean="0">
                <a:latin typeface="Goudy Old Style" pitchFamily="18" charset="0"/>
              </a:rPr>
              <a:t> </a:t>
            </a:r>
            <a:r>
              <a:rPr lang="en-US" dirty="0" err="1" smtClean="0">
                <a:latin typeface="Goudy Old Style" pitchFamily="18" charset="0"/>
              </a:rPr>
              <a:t>Loi</a:t>
            </a:r>
            <a:r>
              <a:rPr lang="en-US" dirty="0" smtClean="0">
                <a:latin typeface="Goudy Old Style" pitchFamily="18" charset="0"/>
              </a:rPr>
              <a:t> | February 13, 2016</a:t>
            </a:r>
            <a:endParaRPr lang="en-US" dirty="0">
              <a:latin typeface="Goudy Old Style"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Campus Ministry Universe</a:t>
            </a:r>
            <a:endParaRPr lang="en-US" dirty="0"/>
          </a:p>
        </p:txBody>
      </p:sp>
      <p:pic>
        <p:nvPicPr>
          <p:cNvPr id="4" name="Picture 15" descr="C:\Users\Josephine\AppData\Local\Microsoft\Windows\Temporary Internet Files\Content.IE5\4IY6CU07\MC910216338[1].png"/>
          <p:cNvPicPr>
            <a:picLocks noChangeAspect="1" noChangeArrowheads="1"/>
          </p:cNvPicPr>
          <p:nvPr/>
        </p:nvPicPr>
        <p:blipFill>
          <a:blip r:embed="rId2" cstate="print">
            <a:lum bright="32000" contrast="-42000"/>
            <a:extLst>
              <a:ext uri="{28A0092B-C50C-407E-A947-70E740481C1C}">
                <a14:useLocalDpi xmlns:a14="http://schemas.microsoft.com/office/drawing/2010/main" val="0"/>
              </a:ext>
            </a:extLst>
          </a:blip>
          <a:srcRect/>
          <a:stretch>
            <a:fillRect/>
          </a:stretch>
        </p:blipFill>
        <p:spPr bwMode="auto">
          <a:xfrm>
            <a:off x="2133600" y="1676400"/>
            <a:ext cx="4648200" cy="4648200"/>
          </a:xfrm>
          <a:prstGeom prst="rect">
            <a:avLst/>
          </a:prstGeom>
          <a:noFill/>
          <a:ln>
            <a:noFill/>
          </a:ln>
          <a:effectLst>
            <a:outerShdw blurRad="63500" dist="50800" dir="5400000" sx="108000" sy="108000" algn="ctr" rotWithShape="0">
              <a:srgbClr val="000000">
                <a:alpha val="15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3581400" y="3276600"/>
            <a:ext cx="2225675" cy="954088"/>
          </a:xfrm>
          <a:prstGeom prst="rect">
            <a:avLst/>
          </a:prstGeom>
          <a:solidFill>
            <a:schemeClr val="bg1">
              <a:alpha val="79999"/>
            </a:schemeClr>
          </a:solidFill>
          <a:ln w="38100">
            <a:solidFill>
              <a:srgbClr val="FF9900"/>
            </a:solidFill>
            <a:miter lim="800000"/>
            <a:headEnd/>
            <a:tailEnd/>
          </a:ln>
        </p:spPr>
        <p:txBody>
          <a:bodyPr>
            <a:spAutoFit/>
          </a:bodyPr>
          <a:lstStyle/>
          <a:p>
            <a:pPr algn="ctr"/>
            <a:r>
              <a:rPr lang="en-US" b="1">
                <a:latin typeface="Calibri" pitchFamily="34" charset="0"/>
              </a:rPr>
              <a:t>Undergraduate &amp; graduate students ministry</a:t>
            </a:r>
          </a:p>
        </p:txBody>
      </p:sp>
      <p:sp>
        <p:nvSpPr>
          <p:cNvPr id="6" name="Text Box 8"/>
          <p:cNvSpPr txBox="1">
            <a:spLocks noChangeArrowheads="1"/>
          </p:cNvSpPr>
          <p:nvPr/>
        </p:nvSpPr>
        <p:spPr bwMode="auto">
          <a:xfrm>
            <a:off x="6858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High school students</a:t>
            </a:r>
          </a:p>
        </p:txBody>
      </p:sp>
      <p:sp>
        <p:nvSpPr>
          <p:cNvPr id="7" name="Text Box 9"/>
          <p:cNvSpPr txBox="1">
            <a:spLocks noChangeArrowheads="1"/>
          </p:cNvSpPr>
          <p:nvPr/>
        </p:nvSpPr>
        <p:spPr bwMode="auto">
          <a:xfrm>
            <a:off x="60960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Young professionals</a:t>
            </a:r>
          </a:p>
        </p:txBody>
      </p:sp>
      <p:sp>
        <p:nvSpPr>
          <p:cNvPr id="8" name="Text Box 10"/>
          <p:cNvSpPr txBox="1">
            <a:spLocks noChangeArrowheads="1"/>
          </p:cNvSpPr>
          <p:nvPr/>
        </p:nvSpPr>
        <p:spPr bwMode="auto">
          <a:xfrm>
            <a:off x="6172200" y="4800600"/>
            <a:ext cx="2225675" cy="646113"/>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Adventists in academia</a:t>
            </a:r>
          </a:p>
        </p:txBody>
      </p:sp>
      <p:sp>
        <p:nvSpPr>
          <p:cNvPr id="9" name="Text Box 11"/>
          <p:cNvSpPr txBox="1">
            <a:spLocks noChangeArrowheads="1"/>
          </p:cNvSpPr>
          <p:nvPr/>
        </p:nvSpPr>
        <p:spPr bwMode="auto">
          <a:xfrm>
            <a:off x="685800" y="4953000"/>
            <a:ext cx="2225675" cy="369888"/>
          </a:xfrm>
          <a:prstGeom prst="rect">
            <a:avLst/>
          </a:prstGeom>
          <a:noFill/>
          <a:ln w="38100">
            <a:solidFill>
              <a:srgbClr val="FF9900"/>
            </a:solidFill>
            <a:miter lim="800000"/>
            <a:headEnd/>
            <a:tailEnd/>
          </a:ln>
        </p:spPr>
        <p:txBody>
          <a:bodyPr>
            <a:spAutoFit/>
          </a:bodyPr>
          <a:lstStyle/>
          <a:p>
            <a:pPr algn="ctr"/>
            <a:r>
              <a:rPr lang="en-US" b="1" dirty="0">
                <a:latin typeface="Calibri" pitchFamily="34" charset="0"/>
              </a:rPr>
              <a:t>Church </a:t>
            </a:r>
            <a:r>
              <a:rPr lang="en-US" b="1" dirty="0" smtClean="0">
                <a:latin typeface="Calibri" pitchFamily="34" charset="0"/>
              </a:rPr>
              <a:t>members</a:t>
            </a:r>
            <a:endParaRPr lang="en-US" b="1" dirty="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12775" y="228600"/>
            <a:ext cx="8153400" cy="990600"/>
          </a:xfrm>
        </p:spPr>
        <p:txBody>
          <a:bodyPr/>
          <a:lstStyle/>
          <a:p>
            <a:pPr eaLnBrk="1" hangingPunct="1"/>
            <a:r>
              <a:rPr lang="en-US" smtClean="0">
                <a:ea typeface="ＭＳ Ｐゴシック" charset="-128"/>
              </a:rPr>
              <a:t>Model: High School Students</a:t>
            </a:r>
          </a:p>
        </p:txBody>
      </p:sp>
      <p:sp>
        <p:nvSpPr>
          <p:cNvPr id="25603" name="Text Box 5"/>
          <p:cNvSpPr txBox="1">
            <a:spLocks noChangeArrowheads="1"/>
          </p:cNvSpPr>
          <p:nvPr/>
        </p:nvSpPr>
        <p:spPr bwMode="auto">
          <a:xfrm>
            <a:off x="3581400" y="3276600"/>
            <a:ext cx="2225675" cy="954088"/>
          </a:xfrm>
          <a:prstGeom prst="rect">
            <a:avLst/>
          </a:prstGeom>
          <a:solidFill>
            <a:schemeClr val="bg1">
              <a:alpha val="79999"/>
            </a:schemeClr>
          </a:solidFill>
          <a:ln w="38100">
            <a:solidFill>
              <a:srgbClr val="FF9900"/>
            </a:solidFill>
            <a:miter lim="800000"/>
            <a:headEnd/>
            <a:tailEnd/>
          </a:ln>
        </p:spPr>
        <p:txBody>
          <a:bodyPr>
            <a:spAutoFit/>
          </a:bodyPr>
          <a:lstStyle/>
          <a:p>
            <a:pPr algn="ctr"/>
            <a:r>
              <a:rPr lang="en-US" b="1">
                <a:latin typeface="Calibri" pitchFamily="34" charset="0"/>
              </a:rPr>
              <a:t>Undergraduate &amp; graduate students ministry</a:t>
            </a:r>
          </a:p>
        </p:txBody>
      </p:sp>
      <p:sp>
        <p:nvSpPr>
          <p:cNvPr id="25604" name="Text Box 8"/>
          <p:cNvSpPr txBox="1">
            <a:spLocks noChangeArrowheads="1"/>
          </p:cNvSpPr>
          <p:nvPr/>
        </p:nvSpPr>
        <p:spPr bwMode="auto">
          <a:xfrm>
            <a:off x="6858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High school students</a:t>
            </a:r>
          </a:p>
        </p:txBody>
      </p:sp>
      <p:sp>
        <p:nvSpPr>
          <p:cNvPr id="25605" name="Text Box 9"/>
          <p:cNvSpPr txBox="1">
            <a:spLocks noChangeArrowheads="1"/>
          </p:cNvSpPr>
          <p:nvPr/>
        </p:nvSpPr>
        <p:spPr bwMode="auto">
          <a:xfrm>
            <a:off x="60960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Young professionals</a:t>
            </a:r>
          </a:p>
        </p:txBody>
      </p:sp>
      <p:sp>
        <p:nvSpPr>
          <p:cNvPr id="25606" name="Text Box 10"/>
          <p:cNvSpPr txBox="1">
            <a:spLocks noChangeArrowheads="1"/>
          </p:cNvSpPr>
          <p:nvPr/>
        </p:nvSpPr>
        <p:spPr bwMode="auto">
          <a:xfrm>
            <a:off x="6172200" y="4800600"/>
            <a:ext cx="2225675" cy="646113"/>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Adventists in academia</a:t>
            </a:r>
          </a:p>
        </p:txBody>
      </p:sp>
      <p:sp>
        <p:nvSpPr>
          <p:cNvPr id="25607" name="Text Box 11"/>
          <p:cNvSpPr txBox="1">
            <a:spLocks noChangeArrowheads="1"/>
          </p:cNvSpPr>
          <p:nvPr/>
        </p:nvSpPr>
        <p:spPr bwMode="auto">
          <a:xfrm>
            <a:off x="685800" y="4953000"/>
            <a:ext cx="2225675" cy="369888"/>
          </a:xfrm>
          <a:prstGeom prst="rect">
            <a:avLst/>
          </a:prstGeom>
          <a:noFill/>
          <a:ln w="38100">
            <a:solidFill>
              <a:srgbClr val="FF9900"/>
            </a:solidFill>
            <a:miter lim="800000"/>
            <a:headEnd/>
            <a:tailEnd/>
          </a:ln>
        </p:spPr>
        <p:txBody>
          <a:bodyPr>
            <a:spAutoFit/>
          </a:bodyPr>
          <a:lstStyle/>
          <a:p>
            <a:pPr algn="ctr"/>
            <a:r>
              <a:rPr lang="en-US" b="1" dirty="0">
                <a:latin typeface="Calibri" pitchFamily="34" charset="0"/>
              </a:rPr>
              <a:t>Church </a:t>
            </a:r>
            <a:r>
              <a:rPr lang="en-US" b="1" dirty="0" smtClean="0">
                <a:latin typeface="Calibri" pitchFamily="34" charset="0"/>
              </a:rPr>
              <a:t>members</a:t>
            </a:r>
            <a:endParaRPr lang="en-US" b="1" dirty="0">
              <a:latin typeface="Calibri" pitchFamily="34" charset="0"/>
            </a:endParaRPr>
          </a:p>
        </p:txBody>
      </p:sp>
      <p:cxnSp>
        <p:nvCxnSpPr>
          <p:cNvPr id="13" name="Curved Connector 12"/>
          <p:cNvCxnSpPr>
            <a:stCxn id="25604" idx="2"/>
            <a:endCxn id="25603" idx="1"/>
          </p:cNvCxnSpPr>
          <p:nvPr/>
        </p:nvCxnSpPr>
        <p:spPr>
          <a:xfrm rot="16200000" flipH="1">
            <a:off x="2026444" y="2199482"/>
            <a:ext cx="1327150" cy="1782762"/>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610" name="Text Box 12"/>
          <p:cNvSpPr txBox="1">
            <a:spLocks noChangeArrowheads="1"/>
          </p:cNvSpPr>
          <p:nvPr/>
        </p:nvSpPr>
        <p:spPr bwMode="auto">
          <a:xfrm>
            <a:off x="228600" y="2667000"/>
            <a:ext cx="2133600" cy="2124075"/>
          </a:xfrm>
          <a:prstGeom prst="rect">
            <a:avLst/>
          </a:prstGeom>
          <a:solidFill>
            <a:srgbClr val="FFFFFF"/>
          </a:solidFill>
          <a:ln w="38100">
            <a:solidFill>
              <a:srgbClr val="C0C0C0"/>
            </a:solidFill>
            <a:miter lim="800000"/>
            <a:headEnd/>
            <a:tailEnd/>
          </a:ln>
        </p:spPr>
        <p:txBody>
          <a:bodyPr>
            <a:spAutoFit/>
          </a:bodyPr>
          <a:lstStyle/>
          <a:p>
            <a:pPr>
              <a:buFont typeface="Wingdings" pitchFamily="2" charset="2"/>
              <a:buChar char="Ø"/>
            </a:pPr>
            <a:r>
              <a:rPr lang="en-US" sz="1200" b="1">
                <a:latin typeface="Calibri" pitchFamily="34" charset="0"/>
              </a:rPr>
              <a:t> Students entering college as missionaries – reinforce campus ministry</a:t>
            </a:r>
          </a:p>
          <a:p>
            <a:pPr>
              <a:buFont typeface="Wingdings" pitchFamily="2" charset="2"/>
              <a:buChar char="Ø"/>
            </a:pPr>
            <a:r>
              <a:rPr lang="en-US" sz="1200" b="1">
                <a:latin typeface="Calibri" pitchFamily="34" charset="0"/>
              </a:rPr>
              <a:t> Students already plugged in even before they move in on campus</a:t>
            </a:r>
          </a:p>
          <a:p>
            <a:pPr>
              <a:buFont typeface="Wingdings" pitchFamily="2" charset="2"/>
              <a:buChar char="Ø"/>
            </a:pPr>
            <a:r>
              <a:rPr lang="en-US" sz="1200" b="1">
                <a:latin typeface="Calibri" pitchFamily="34" charset="0"/>
              </a:rPr>
              <a:t> Students visit campuses and current  college students give campus tour and a preview on what being Adventist on a secular college means</a:t>
            </a:r>
          </a:p>
        </p:txBody>
      </p:sp>
      <p:cxnSp>
        <p:nvCxnSpPr>
          <p:cNvPr id="16" name="Curved Connector 12"/>
          <p:cNvCxnSpPr>
            <a:stCxn id="25603" idx="0"/>
            <a:endCxn id="25604" idx="3"/>
          </p:cNvCxnSpPr>
          <p:nvPr/>
        </p:nvCxnSpPr>
        <p:spPr>
          <a:xfrm rot="16200000" flipV="1">
            <a:off x="3285332" y="1867693"/>
            <a:ext cx="1035050" cy="1782763"/>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612" name="Text Box 13"/>
          <p:cNvSpPr txBox="1">
            <a:spLocks noChangeArrowheads="1"/>
          </p:cNvSpPr>
          <p:nvPr/>
        </p:nvSpPr>
        <p:spPr bwMode="auto">
          <a:xfrm>
            <a:off x="4800600" y="1600200"/>
            <a:ext cx="2743200" cy="1384300"/>
          </a:xfrm>
          <a:prstGeom prst="rect">
            <a:avLst/>
          </a:prstGeom>
          <a:solidFill>
            <a:srgbClr val="FFFFFF"/>
          </a:solidFill>
          <a:ln w="38100">
            <a:solidFill>
              <a:srgbClr val="C0C0C0"/>
            </a:solidFill>
            <a:miter lim="800000"/>
            <a:headEnd/>
            <a:tailEnd/>
          </a:ln>
        </p:spPr>
        <p:txBody>
          <a:bodyPr>
            <a:spAutoFit/>
          </a:bodyPr>
          <a:lstStyle/>
          <a:p>
            <a:pPr>
              <a:buFont typeface="Wingdings" pitchFamily="2" charset="2"/>
              <a:buChar char="Ø"/>
            </a:pPr>
            <a:r>
              <a:rPr lang="en-US" sz="1200" b="1">
                <a:latin typeface="Calibri" pitchFamily="34" charset="0"/>
              </a:rPr>
              <a:t> Mentorship to high school students</a:t>
            </a:r>
          </a:p>
          <a:p>
            <a:pPr>
              <a:buFont typeface="Wingdings" pitchFamily="2" charset="2"/>
              <a:buChar char="Ø"/>
            </a:pPr>
            <a:r>
              <a:rPr lang="en-US" sz="1200" b="1">
                <a:latin typeface="Calibri" pitchFamily="34" charset="0"/>
              </a:rPr>
              <a:t> College students visit and hold events at Adventist high schools</a:t>
            </a:r>
          </a:p>
          <a:p>
            <a:pPr>
              <a:buFont typeface="Wingdings" pitchFamily="2" charset="2"/>
              <a:buChar char="Ø"/>
            </a:pPr>
            <a:r>
              <a:rPr lang="en-US" sz="1200" b="1">
                <a:latin typeface="Calibri" pitchFamily="34" charset="0"/>
              </a:rPr>
              <a:t> High school students can shadow current undergraduate and graduate students to get familiar with the mission field</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12775" y="228600"/>
            <a:ext cx="8153400" cy="990600"/>
          </a:xfrm>
        </p:spPr>
        <p:txBody>
          <a:bodyPr/>
          <a:lstStyle/>
          <a:p>
            <a:pPr eaLnBrk="1" hangingPunct="1"/>
            <a:r>
              <a:rPr lang="en-US" smtClean="0">
                <a:ea typeface="ＭＳ Ｐゴシック" charset="-128"/>
              </a:rPr>
              <a:t>Model: Young Professionals</a:t>
            </a:r>
          </a:p>
        </p:txBody>
      </p:sp>
      <p:sp>
        <p:nvSpPr>
          <p:cNvPr id="27651" name="Text Box 5"/>
          <p:cNvSpPr txBox="1">
            <a:spLocks noChangeArrowheads="1"/>
          </p:cNvSpPr>
          <p:nvPr/>
        </p:nvSpPr>
        <p:spPr bwMode="auto">
          <a:xfrm>
            <a:off x="3581400" y="3276600"/>
            <a:ext cx="2225675" cy="954088"/>
          </a:xfrm>
          <a:prstGeom prst="rect">
            <a:avLst/>
          </a:prstGeom>
          <a:solidFill>
            <a:schemeClr val="bg1">
              <a:alpha val="79999"/>
            </a:schemeClr>
          </a:solidFill>
          <a:ln w="38100">
            <a:solidFill>
              <a:srgbClr val="FF9900"/>
            </a:solidFill>
            <a:miter lim="800000"/>
            <a:headEnd/>
            <a:tailEnd/>
          </a:ln>
        </p:spPr>
        <p:txBody>
          <a:bodyPr>
            <a:spAutoFit/>
          </a:bodyPr>
          <a:lstStyle/>
          <a:p>
            <a:pPr algn="ctr"/>
            <a:r>
              <a:rPr lang="en-US" b="1">
                <a:latin typeface="Calibri" pitchFamily="34" charset="0"/>
              </a:rPr>
              <a:t>Undergraduate &amp; graduate students ministry</a:t>
            </a:r>
          </a:p>
        </p:txBody>
      </p:sp>
      <p:sp>
        <p:nvSpPr>
          <p:cNvPr id="27652" name="Text Box 8"/>
          <p:cNvSpPr txBox="1">
            <a:spLocks noChangeArrowheads="1"/>
          </p:cNvSpPr>
          <p:nvPr/>
        </p:nvSpPr>
        <p:spPr bwMode="auto">
          <a:xfrm>
            <a:off x="6858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High school students</a:t>
            </a:r>
          </a:p>
        </p:txBody>
      </p:sp>
      <p:sp>
        <p:nvSpPr>
          <p:cNvPr id="27653" name="Text Box 9"/>
          <p:cNvSpPr txBox="1">
            <a:spLocks noChangeArrowheads="1"/>
          </p:cNvSpPr>
          <p:nvPr/>
        </p:nvSpPr>
        <p:spPr bwMode="auto">
          <a:xfrm>
            <a:off x="60960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Young professionals</a:t>
            </a:r>
          </a:p>
        </p:txBody>
      </p:sp>
      <p:sp>
        <p:nvSpPr>
          <p:cNvPr id="27654" name="Text Box 10"/>
          <p:cNvSpPr txBox="1">
            <a:spLocks noChangeArrowheads="1"/>
          </p:cNvSpPr>
          <p:nvPr/>
        </p:nvSpPr>
        <p:spPr bwMode="auto">
          <a:xfrm>
            <a:off x="6172200" y="4800600"/>
            <a:ext cx="2225675" cy="646113"/>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Adventists in academia</a:t>
            </a:r>
          </a:p>
        </p:txBody>
      </p:sp>
      <p:sp>
        <p:nvSpPr>
          <p:cNvPr id="27655" name="Text Box 11"/>
          <p:cNvSpPr txBox="1">
            <a:spLocks noChangeArrowheads="1"/>
          </p:cNvSpPr>
          <p:nvPr/>
        </p:nvSpPr>
        <p:spPr bwMode="auto">
          <a:xfrm>
            <a:off x="685800" y="4953000"/>
            <a:ext cx="2225675" cy="369888"/>
          </a:xfrm>
          <a:prstGeom prst="rect">
            <a:avLst/>
          </a:prstGeom>
          <a:noFill/>
          <a:ln w="38100">
            <a:solidFill>
              <a:srgbClr val="FF9900"/>
            </a:solidFill>
            <a:miter lim="800000"/>
            <a:headEnd/>
            <a:tailEnd/>
          </a:ln>
        </p:spPr>
        <p:txBody>
          <a:bodyPr>
            <a:spAutoFit/>
          </a:bodyPr>
          <a:lstStyle/>
          <a:p>
            <a:pPr algn="ctr"/>
            <a:r>
              <a:rPr lang="en-US" b="1" dirty="0">
                <a:latin typeface="Calibri" pitchFamily="34" charset="0"/>
              </a:rPr>
              <a:t>Church </a:t>
            </a:r>
            <a:r>
              <a:rPr lang="en-US" b="1" dirty="0" smtClean="0">
                <a:latin typeface="Calibri" pitchFamily="34" charset="0"/>
              </a:rPr>
              <a:t>members</a:t>
            </a:r>
            <a:endParaRPr lang="en-US" b="1" dirty="0">
              <a:latin typeface="Calibri" pitchFamily="34" charset="0"/>
            </a:endParaRPr>
          </a:p>
        </p:txBody>
      </p:sp>
      <p:cxnSp>
        <p:nvCxnSpPr>
          <p:cNvPr id="13" name="Curved Connector 12"/>
          <p:cNvCxnSpPr>
            <a:stCxn id="27653" idx="2"/>
            <a:endCxn id="27651" idx="3"/>
          </p:cNvCxnSpPr>
          <p:nvPr/>
        </p:nvCxnSpPr>
        <p:spPr>
          <a:xfrm rot="5400000">
            <a:off x="5844382" y="2389981"/>
            <a:ext cx="1327150" cy="1401763"/>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2"/>
          <p:cNvCxnSpPr>
            <a:stCxn id="27651" idx="0"/>
            <a:endCxn id="27653" idx="1"/>
          </p:cNvCxnSpPr>
          <p:nvPr/>
        </p:nvCxnSpPr>
        <p:spPr>
          <a:xfrm rot="5400000" flipH="1" flipV="1">
            <a:off x="4877594" y="2058194"/>
            <a:ext cx="1035050" cy="1401762"/>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659" name="Text Box 11"/>
          <p:cNvSpPr txBox="1">
            <a:spLocks noChangeArrowheads="1"/>
          </p:cNvSpPr>
          <p:nvPr/>
        </p:nvSpPr>
        <p:spPr bwMode="auto">
          <a:xfrm>
            <a:off x="3276600" y="1905000"/>
            <a:ext cx="2057400" cy="1016000"/>
          </a:xfrm>
          <a:prstGeom prst="rect">
            <a:avLst/>
          </a:prstGeom>
          <a:solidFill>
            <a:srgbClr val="FFFFFF"/>
          </a:solidFill>
          <a:ln w="38100">
            <a:solidFill>
              <a:srgbClr val="C0C0C0"/>
            </a:solidFill>
            <a:miter lim="800000"/>
            <a:headEnd/>
            <a:tailEnd/>
          </a:ln>
        </p:spPr>
        <p:txBody>
          <a:bodyPr>
            <a:spAutoFit/>
          </a:bodyPr>
          <a:lstStyle/>
          <a:p>
            <a:pPr>
              <a:buFont typeface="Wingdings" pitchFamily="2" charset="2"/>
              <a:buChar char="Ø"/>
            </a:pPr>
            <a:r>
              <a:rPr lang="en-US" sz="1200" b="1">
                <a:latin typeface="Calibri" pitchFamily="34" charset="0"/>
              </a:rPr>
              <a:t> Students enter the professional field radicalized</a:t>
            </a:r>
          </a:p>
          <a:p>
            <a:pPr>
              <a:buFont typeface="Wingdings" pitchFamily="2" charset="2"/>
              <a:buChar char="Ø"/>
            </a:pPr>
            <a:r>
              <a:rPr lang="en-US" sz="1200" b="1">
                <a:latin typeface="Calibri" pitchFamily="34" charset="0"/>
              </a:rPr>
              <a:t> Students are plugged in to the field before they enter the professional world</a:t>
            </a:r>
          </a:p>
        </p:txBody>
      </p:sp>
      <p:sp>
        <p:nvSpPr>
          <p:cNvPr id="27660" name="Text Box 12"/>
          <p:cNvSpPr txBox="1">
            <a:spLocks noChangeArrowheads="1"/>
          </p:cNvSpPr>
          <p:nvPr/>
        </p:nvSpPr>
        <p:spPr bwMode="auto">
          <a:xfrm>
            <a:off x="6400800" y="3124200"/>
            <a:ext cx="2438400" cy="1200150"/>
          </a:xfrm>
          <a:prstGeom prst="rect">
            <a:avLst/>
          </a:prstGeom>
          <a:solidFill>
            <a:srgbClr val="FFFFFF"/>
          </a:solidFill>
          <a:ln w="38100">
            <a:solidFill>
              <a:srgbClr val="C0C0C0"/>
            </a:solidFill>
            <a:miter lim="800000"/>
            <a:headEnd/>
            <a:tailEnd/>
          </a:ln>
        </p:spPr>
        <p:txBody>
          <a:bodyPr>
            <a:spAutoFit/>
          </a:bodyPr>
          <a:lstStyle/>
          <a:p>
            <a:pPr>
              <a:buFont typeface="Wingdings" pitchFamily="2" charset="2"/>
              <a:buChar char="Ø"/>
            </a:pPr>
            <a:r>
              <a:rPr lang="en-US" sz="1200" b="1">
                <a:latin typeface="Calibri" pitchFamily="34" charset="0"/>
              </a:rPr>
              <a:t> Mentorship to students in respective fields</a:t>
            </a:r>
          </a:p>
          <a:p>
            <a:pPr>
              <a:buFont typeface="Wingdings" pitchFamily="2" charset="2"/>
              <a:buChar char="Ø"/>
            </a:pPr>
            <a:r>
              <a:rPr lang="en-US" sz="1200" b="1">
                <a:latin typeface="Calibri" pitchFamily="34" charset="0"/>
              </a:rPr>
              <a:t> Inspire excellence to all fields</a:t>
            </a:r>
          </a:p>
          <a:p>
            <a:pPr>
              <a:buFont typeface="Wingdings" pitchFamily="2" charset="2"/>
              <a:buChar char="Ø"/>
            </a:pPr>
            <a:r>
              <a:rPr lang="en-US" sz="1200" b="1">
                <a:latin typeface="Calibri" pitchFamily="34" charset="0"/>
              </a:rPr>
              <a:t> Current students shadow young professionals who have navigated their field of expertise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612775" y="228600"/>
            <a:ext cx="8153400" cy="990600"/>
          </a:xfrm>
        </p:spPr>
        <p:txBody>
          <a:bodyPr/>
          <a:lstStyle/>
          <a:p>
            <a:pPr eaLnBrk="1" hangingPunct="1"/>
            <a:r>
              <a:rPr lang="en-US" dirty="0" smtClean="0">
                <a:ea typeface="ＭＳ Ｐゴシック" charset="-128"/>
              </a:rPr>
              <a:t>Model: Academics</a:t>
            </a:r>
          </a:p>
        </p:txBody>
      </p:sp>
      <p:sp>
        <p:nvSpPr>
          <p:cNvPr id="29699" name="Text Box 5"/>
          <p:cNvSpPr txBox="1">
            <a:spLocks noChangeArrowheads="1"/>
          </p:cNvSpPr>
          <p:nvPr/>
        </p:nvSpPr>
        <p:spPr bwMode="auto">
          <a:xfrm>
            <a:off x="3581400" y="3276600"/>
            <a:ext cx="2225675" cy="954088"/>
          </a:xfrm>
          <a:prstGeom prst="rect">
            <a:avLst/>
          </a:prstGeom>
          <a:solidFill>
            <a:schemeClr val="bg1">
              <a:alpha val="79999"/>
            </a:schemeClr>
          </a:solidFill>
          <a:ln w="38100">
            <a:solidFill>
              <a:srgbClr val="FF9900"/>
            </a:solidFill>
            <a:miter lim="800000"/>
            <a:headEnd/>
            <a:tailEnd/>
          </a:ln>
        </p:spPr>
        <p:txBody>
          <a:bodyPr>
            <a:spAutoFit/>
          </a:bodyPr>
          <a:lstStyle/>
          <a:p>
            <a:pPr algn="ctr"/>
            <a:r>
              <a:rPr lang="en-US" b="1">
                <a:latin typeface="Calibri" pitchFamily="34" charset="0"/>
              </a:rPr>
              <a:t>Undergraduate &amp; graduate students ministry</a:t>
            </a:r>
          </a:p>
        </p:txBody>
      </p:sp>
      <p:sp>
        <p:nvSpPr>
          <p:cNvPr id="29700" name="Text Box 8"/>
          <p:cNvSpPr txBox="1">
            <a:spLocks noChangeArrowheads="1"/>
          </p:cNvSpPr>
          <p:nvPr/>
        </p:nvSpPr>
        <p:spPr bwMode="auto">
          <a:xfrm>
            <a:off x="6858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High school students</a:t>
            </a:r>
          </a:p>
        </p:txBody>
      </p:sp>
      <p:sp>
        <p:nvSpPr>
          <p:cNvPr id="29701" name="Text Box 9"/>
          <p:cNvSpPr txBox="1">
            <a:spLocks noChangeArrowheads="1"/>
          </p:cNvSpPr>
          <p:nvPr/>
        </p:nvSpPr>
        <p:spPr bwMode="auto">
          <a:xfrm>
            <a:off x="60960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Young professionals</a:t>
            </a:r>
          </a:p>
        </p:txBody>
      </p:sp>
      <p:sp>
        <p:nvSpPr>
          <p:cNvPr id="29702" name="Text Box 10"/>
          <p:cNvSpPr txBox="1">
            <a:spLocks noChangeArrowheads="1"/>
          </p:cNvSpPr>
          <p:nvPr/>
        </p:nvSpPr>
        <p:spPr bwMode="auto">
          <a:xfrm>
            <a:off x="6172200" y="4800600"/>
            <a:ext cx="2225675" cy="646113"/>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Adventists in academia</a:t>
            </a:r>
          </a:p>
        </p:txBody>
      </p:sp>
      <p:sp>
        <p:nvSpPr>
          <p:cNvPr id="29703" name="Text Box 11"/>
          <p:cNvSpPr txBox="1">
            <a:spLocks noChangeArrowheads="1"/>
          </p:cNvSpPr>
          <p:nvPr/>
        </p:nvSpPr>
        <p:spPr bwMode="auto">
          <a:xfrm>
            <a:off x="685800" y="4953000"/>
            <a:ext cx="2225675" cy="369888"/>
          </a:xfrm>
          <a:prstGeom prst="rect">
            <a:avLst/>
          </a:prstGeom>
          <a:noFill/>
          <a:ln w="38100">
            <a:solidFill>
              <a:srgbClr val="FF9900"/>
            </a:solidFill>
            <a:miter lim="800000"/>
            <a:headEnd/>
            <a:tailEnd/>
          </a:ln>
        </p:spPr>
        <p:txBody>
          <a:bodyPr>
            <a:spAutoFit/>
          </a:bodyPr>
          <a:lstStyle/>
          <a:p>
            <a:pPr algn="ctr"/>
            <a:r>
              <a:rPr lang="en-US" b="1" dirty="0">
                <a:latin typeface="Calibri" pitchFamily="34" charset="0"/>
              </a:rPr>
              <a:t>Church </a:t>
            </a:r>
            <a:r>
              <a:rPr lang="en-US" b="1" dirty="0" smtClean="0">
                <a:latin typeface="Calibri" pitchFamily="34" charset="0"/>
              </a:rPr>
              <a:t>members</a:t>
            </a:r>
            <a:endParaRPr lang="en-US" b="1" dirty="0">
              <a:latin typeface="Calibri" pitchFamily="34" charset="0"/>
            </a:endParaRPr>
          </a:p>
        </p:txBody>
      </p:sp>
      <p:cxnSp>
        <p:nvCxnSpPr>
          <p:cNvPr id="13" name="Curved Connector 12"/>
          <p:cNvCxnSpPr>
            <a:stCxn id="29702" idx="0"/>
            <a:endCxn id="29699" idx="3"/>
          </p:cNvCxnSpPr>
          <p:nvPr/>
        </p:nvCxnSpPr>
        <p:spPr>
          <a:xfrm rot="16200000" flipV="1">
            <a:off x="6022976" y="3538537"/>
            <a:ext cx="1046162" cy="1477963"/>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2"/>
          <p:cNvCxnSpPr>
            <a:stCxn id="29699" idx="2"/>
            <a:endCxn id="29702" idx="1"/>
          </p:cNvCxnSpPr>
          <p:nvPr/>
        </p:nvCxnSpPr>
        <p:spPr>
          <a:xfrm rot="16200000" flipH="1">
            <a:off x="4986338" y="3938588"/>
            <a:ext cx="893762" cy="1477962"/>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707" name="Text Box 12"/>
          <p:cNvSpPr txBox="1">
            <a:spLocks noChangeArrowheads="1"/>
          </p:cNvSpPr>
          <p:nvPr/>
        </p:nvSpPr>
        <p:spPr bwMode="auto">
          <a:xfrm>
            <a:off x="6477000" y="3529013"/>
            <a:ext cx="2438400" cy="1042987"/>
          </a:xfrm>
          <a:prstGeom prst="rect">
            <a:avLst/>
          </a:prstGeom>
          <a:solidFill>
            <a:srgbClr val="FFFFFF"/>
          </a:solidFill>
          <a:ln w="38100">
            <a:solidFill>
              <a:srgbClr val="C0C0C0"/>
            </a:solidFill>
            <a:miter lim="800000"/>
            <a:headEnd/>
            <a:tailEnd/>
          </a:ln>
        </p:spPr>
        <p:txBody>
          <a:bodyPr>
            <a:spAutoFit/>
          </a:bodyPr>
          <a:lstStyle/>
          <a:p>
            <a:pPr>
              <a:buFont typeface="Wingdings" pitchFamily="2" charset="2"/>
              <a:buChar char="Ø"/>
            </a:pPr>
            <a:r>
              <a:rPr lang="en-US" sz="1200" b="1">
                <a:latin typeface="Calibri" pitchFamily="34" charset="0"/>
              </a:rPr>
              <a:t> Mentorship to students</a:t>
            </a:r>
          </a:p>
          <a:p>
            <a:pPr>
              <a:buFont typeface="Wingdings" pitchFamily="2" charset="2"/>
              <a:buChar char="Ø"/>
            </a:pPr>
            <a:r>
              <a:rPr lang="en-US" sz="1200" b="1">
                <a:latin typeface="Calibri" pitchFamily="34" charset="0"/>
              </a:rPr>
              <a:t> Inspire excellence in academia</a:t>
            </a:r>
          </a:p>
          <a:p>
            <a:pPr>
              <a:buFont typeface="Wingdings" pitchFamily="2" charset="2"/>
              <a:buChar char="Ø"/>
            </a:pPr>
            <a:r>
              <a:rPr lang="en-US" sz="1200" b="1">
                <a:latin typeface="Calibri" pitchFamily="34" charset="0"/>
              </a:rPr>
              <a:t> Provide stability to the ministry</a:t>
            </a:r>
          </a:p>
          <a:p>
            <a:pPr>
              <a:buFont typeface="Wingdings" pitchFamily="2" charset="2"/>
              <a:buChar char="Ø"/>
            </a:pPr>
            <a:r>
              <a:rPr lang="en-US" sz="1200" b="1">
                <a:latin typeface="Calibri" pitchFamily="34" charset="0"/>
              </a:rPr>
              <a:t> Makes sure the ministry is growing year by year</a:t>
            </a:r>
          </a:p>
        </p:txBody>
      </p:sp>
      <p:sp>
        <p:nvSpPr>
          <p:cNvPr id="29708" name="Text Box 11"/>
          <p:cNvSpPr txBox="1">
            <a:spLocks noChangeArrowheads="1"/>
          </p:cNvSpPr>
          <p:nvPr/>
        </p:nvSpPr>
        <p:spPr bwMode="auto">
          <a:xfrm>
            <a:off x="3352800" y="4794250"/>
            <a:ext cx="2057400" cy="1200150"/>
          </a:xfrm>
          <a:prstGeom prst="rect">
            <a:avLst/>
          </a:prstGeom>
          <a:solidFill>
            <a:srgbClr val="FFFFFF"/>
          </a:solidFill>
          <a:ln w="38100">
            <a:solidFill>
              <a:srgbClr val="C0C0C0"/>
            </a:solidFill>
            <a:miter lim="800000"/>
            <a:headEnd/>
            <a:tailEnd/>
          </a:ln>
        </p:spPr>
        <p:txBody>
          <a:bodyPr>
            <a:spAutoFit/>
          </a:bodyPr>
          <a:lstStyle/>
          <a:p>
            <a:pPr>
              <a:buFont typeface="Wingdings" pitchFamily="2" charset="2"/>
              <a:buChar char="Ø"/>
            </a:pPr>
            <a:r>
              <a:rPr lang="en-US" sz="1200" b="1">
                <a:latin typeface="Calibri" pitchFamily="34" charset="0"/>
              </a:rPr>
              <a:t> Students inspire professors to stay radical</a:t>
            </a:r>
          </a:p>
          <a:p>
            <a:pPr>
              <a:buFont typeface="Wingdings" pitchFamily="2" charset="2"/>
              <a:buChar char="Ø"/>
            </a:pPr>
            <a:r>
              <a:rPr lang="en-US" sz="1200" b="1">
                <a:latin typeface="Calibri" pitchFamily="34" charset="0"/>
              </a:rPr>
              <a:t> Team up with professors to hold events, reach out to certain students and faculty members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12775" y="228600"/>
            <a:ext cx="8153400" cy="990600"/>
          </a:xfrm>
        </p:spPr>
        <p:txBody>
          <a:bodyPr/>
          <a:lstStyle/>
          <a:p>
            <a:pPr eaLnBrk="1" hangingPunct="1"/>
            <a:r>
              <a:rPr lang="en-US" dirty="0" smtClean="0">
                <a:ea typeface="ＭＳ Ｐゴシック" charset="-128"/>
              </a:rPr>
              <a:t>Model: Church Members</a:t>
            </a:r>
          </a:p>
        </p:txBody>
      </p:sp>
      <p:sp>
        <p:nvSpPr>
          <p:cNvPr id="31747" name="Text Box 5"/>
          <p:cNvSpPr txBox="1">
            <a:spLocks noChangeArrowheads="1"/>
          </p:cNvSpPr>
          <p:nvPr/>
        </p:nvSpPr>
        <p:spPr bwMode="auto">
          <a:xfrm>
            <a:off x="3581400" y="3276600"/>
            <a:ext cx="2225675" cy="954088"/>
          </a:xfrm>
          <a:prstGeom prst="rect">
            <a:avLst/>
          </a:prstGeom>
          <a:solidFill>
            <a:schemeClr val="bg1">
              <a:alpha val="79999"/>
            </a:schemeClr>
          </a:solidFill>
          <a:ln w="38100">
            <a:solidFill>
              <a:srgbClr val="FF9900"/>
            </a:solidFill>
            <a:miter lim="800000"/>
            <a:headEnd/>
            <a:tailEnd/>
          </a:ln>
        </p:spPr>
        <p:txBody>
          <a:bodyPr>
            <a:spAutoFit/>
          </a:bodyPr>
          <a:lstStyle/>
          <a:p>
            <a:pPr algn="ctr"/>
            <a:r>
              <a:rPr lang="en-US" b="1">
                <a:latin typeface="Calibri" pitchFamily="34" charset="0"/>
              </a:rPr>
              <a:t>Undergraduate &amp; graduate students ministry</a:t>
            </a:r>
          </a:p>
        </p:txBody>
      </p:sp>
      <p:sp>
        <p:nvSpPr>
          <p:cNvPr id="31748" name="Text Box 8"/>
          <p:cNvSpPr txBox="1">
            <a:spLocks noChangeArrowheads="1"/>
          </p:cNvSpPr>
          <p:nvPr/>
        </p:nvSpPr>
        <p:spPr bwMode="auto">
          <a:xfrm>
            <a:off x="6858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High school students</a:t>
            </a:r>
          </a:p>
        </p:txBody>
      </p:sp>
      <p:sp>
        <p:nvSpPr>
          <p:cNvPr id="31749" name="Text Box 9"/>
          <p:cNvSpPr txBox="1">
            <a:spLocks noChangeArrowheads="1"/>
          </p:cNvSpPr>
          <p:nvPr/>
        </p:nvSpPr>
        <p:spPr bwMode="auto">
          <a:xfrm>
            <a:off x="6096000" y="2057400"/>
            <a:ext cx="2225675" cy="369888"/>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Young professionals</a:t>
            </a:r>
          </a:p>
        </p:txBody>
      </p:sp>
      <p:sp>
        <p:nvSpPr>
          <p:cNvPr id="31750" name="Text Box 10"/>
          <p:cNvSpPr txBox="1">
            <a:spLocks noChangeArrowheads="1"/>
          </p:cNvSpPr>
          <p:nvPr/>
        </p:nvSpPr>
        <p:spPr bwMode="auto">
          <a:xfrm>
            <a:off x="6172200" y="4800600"/>
            <a:ext cx="2225675" cy="646113"/>
          </a:xfrm>
          <a:prstGeom prst="rect">
            <a:avLst/>
          </a:prstGeom>
          <a:noFill/>
          <a:ln w="38100">
            <a:solidFill>
              <a:srgbClr val="FF9900"/>
            </a:solidFill>
            <a:miter lim="800000"/>
            <a:headEnd/>
            <a:tailEnd/>
          </a:ln>
        </p:spPr>
        <p:txBody>
          <a:bodyPr>
            <a:spAutoFit/>
          </a:bodyPr>
          <a:lstStyle/>
          <a:p>
            <a:pPr algn="ctr"/>
            <a:r>
              <a:rPr lang="en-US" b="1">
                <a:latin typeface="Calibri" pitchFamily="34" charset="0"/>
              </a:rPr>
              <a:t>Adventists in academia</a:t>
            </a:r>
          </a:p>
        </p:txBody>
      </p:sp>
      <p:sp>
        <p:nvSpPr>
          <p:cNvPr id="31751" name="Text Box 11"/>
          <p:cNvSpPr txBox="1">
            <a:spLocks noChangeArrowheads="1"/>
          </p:cNvSpPr>
          <p:nvPr/>
        </p:nvSpPr>
        <p:spPr bwMode="auto">
          <a:xfrm>
            <a:off x="685800" y="4953000"/>
            <a:ext cx="2225675" cy="646331"/>
          </a:xfrm>
          <a:prstGeom prst="rect">
            <a:avLst/>
          </a:prstGeom>
          <a:noFill/>
          <a:ln w="38100">
            <a:solidFill>
              <a:srgbClr val="FF9900"/>
            </a:solidFill>
            <a:miter lim="800000"/>
            <a:headEnd/>
            <a:tailEnd/>
          </a:ln>
        </p:spPr>
        <p:txBody>
          <a:bodyPr>
            <a:spAutoFit/>
          </a:bodyPr>
          <a:lstStyle/>
          <a:p>
            <a:pPr algn="ctr"/>
            <a:r>
              <a:rPr lang="en-US" b="1" dirty="0">
                <a:latin typeface="Calibri" pitchFamily="34" charset="0"/>
              </a:rPr>
              <a:t>Church </a:t>
            </a:r>
            <a:r>
              <a:rPr lang="en-US" b="1" dirty="0" smtClean="0">
                <a:latin typeface="Calibri" pitchFamily="34" charset="0"/>
              </a:rPr>
              <a:t>members and officials</a:t>
            </a:r>
            <a:endParaRPr lang="en-US" b="1" dirty="0">
              <a:latin typeface="Calibri" pitchFamily="34" charset="0"/>
            </a:endParaRPr>
          </a:p>
        </p:txBody>
      </p:sp>
      <p:cxnSp>
        <p:nvCxnSpPr>
          <p:cNvPr id="13" name="Curved Connector 12"/>
          <p:cNvCxnSpPr>
            <a:stCxn id="31751" idx="0"/>
            <a:endCxn id="31747" idx="1"/>
          </p:cNvCxnSpPr>
          <p:nvPr/>
        </p:nvCxnSpPr>
        <p:spPr>
          <a:xfrm rot="5400000" flipH="1" flipV="1">
            <a:off x="2090341" y="3461941"/>
            <a:ext cx="1199356" cy="1782762"/>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2"/>
          <p:cNvCxnSpPr>
            <a:stCxn id="31747" idx="2"/>
            <a:endCxn id="31751" idx="3"/>
          </p:cNvCxnSpPr>
          <p:nvPr/>
        </p:nvCxnSpPr>
        <p:spPr>
          <a:xfrm rot="5400000">
            <a:off x="3280118" y="3862046"/>
            <a:ext cx="1045478" cy="1782763"/>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755" name="Text Box 11"/>
          <p:cNvSpPr txBox="1">
            <a:spLocks noChangeArrowheads="1"/>
          </p:cNvSpPr>
          <p:nvPr/>
        </p:nvSpPr>
        <p:spPr bwMode="auto">
          <a:xfrm>
            <a:off x="304800" y="2590800"/>
            <a:ext cx="2057400" cy="2124075"/>
          </a:xfrm>
          <a:prstGeom prst="rect">
            <a:avLst/>
          </a:prstGeom>
          <a:solidFill>
            <a:srgbClr val="FFFFFF"/>
          </a:solidFill>
          <a:ln w="38100">
            <a:solidFill>
              <a:srgbClr val="C0C0C0"/>
            </a:solidFill>
            <a:miter lim="800000"/>
            <a:headEnd/>
            <a:tailEnd/>
          </a:ln>
        </p:spPr>
        <p:txBody>
          <a:bodyPr>
            <a:spAutoFit/>
          </a:bodyPr>
          <a:lstStyle/>
          <a:p>
            <a:pPr>
              <a:buFont typeface="Wingdings" pitchFamily="2" charset="2"/>
              <a:buChar char="Ø"/>
            </a:pPr>
            <a:r>
              <a:rPr lang="en-US" sz="1200" b="1" dirty="0">
                <a:latin typeface="Calibri" pitchFamily="34" charset="0"/>
              </a:rPr>
              <a:t> Infrastructure support in connection with local churches</a:t>
            </a:r>
          </a:p>
          <a:p>
            <a:pPr>
              <a:buFont typeface="Wingdings" pitchFamily="2" charset="2"/>
              <a:buChar char="Ø"/>
            </a:pPr>
            <a:r>
              <a:rPr lang="en-US" sz="1200" b="1" dirty="0">
                <a:latin typeface="Calibri" pitchFamily="34" charset="0"/>
              </a:rPr>
              <a:t> Encourage churches to bring college students to events</a:t>
            </a:r>
          </a:p>
          <a:p>
            <a:pPr>
              <a:buFont typeface="Wingdings" pitchFamily="2" charset="2"/>
              <a:buChar char="Ø"/>
            </a:pPr>
            <a:r>
              <a:rPr lang="en-US" sz="1200" b="1" dirty="0">
                <a:latin typeface="Calibri" pitchFamily="34" charset="0"/>
              </a:rPr>
              <a:t> Encourage churches to get their youth connected to the ministry </a:t>
            </a:r>
          </a:p>
          <a:p>
            <a:pPr>
              <a:buFont typeface="Wingdings" pitchFamily="2" charset="2"/>
              <a:buChar char="Ø"/>
            </a:pPr>
            <a:r>
              <a:rPr lang="en-US" sz="1200" b="1" dirty="0">
                <a:latin typeface="Calibri" pitchFamily="34" charset="0"/>
              </a:rPr>
              <a:t> Top-down support for campus ministry initiatives</a:t>
            </a:r>
          </a:p>
        </p:txBody>
      </p:sp>
      <p:sp>
        <p:nvSpPr>
          <p:cNvPr id="31756" name="Text Box 12"/>
          <p:cNvSpPr txBox="1">
            <a:spLocks noChangeArrowheads="1"/>
          </p:cNvSpPr>
          <p:nvPr/>
        </p:nvSpPr>
        <p:spPr bwMode="auto">
          <a:xfrm>
            <a:off x="3352800" y="4487863"/>
            <a:ext cx="2438400" cy="646331"/>
          </a:xfrm>
          <a:prstGeom prst="rect">
            <a:avLst/>
          </a:prstGeom>
          <a:solidFill>
            <a:srgbClr val="FFFFFF"/>
          </a:solidFill>
          <a:ln w="38100">
            <a:solidFill>
              <a:srgbClr val="C0C0C0"/>
            </a:solidFill>
            <a:miter lim="800000"/>
            <a:headEnd/>
            <a:tailEnd/>
          </a:ln>
        </p:spPr>
        <p:txBody>
          <a:bodyPr>
            <a:spAutoFit/>
          </a:bodyPr>
          <a:lstStyle/>
          <a:p>
            <a:pPr>
              <a:buFont typeface="Wingdings" pitchFamily="2" charset="2"/>
              <a:buChar char="Ø"/>
            </a:pPr>
            <a:r>
              <a:rPr lang="en-US" sz="1200" b="1" dirty="0">
                <a:latin typeface="Calibri" pitchFamily="34" charset="0"/>
              </a:rPr>
              <a:t> Support organizational goals for youth and young adult </a:t>
            </a:r>
            <a:r>
              <a:rPr lang="en-US" sz="1200" b="1" dirty="0" smtClean="0">
                <a:latin typeface="Calibri" pitchFamily="34" charset="0"/>
              </a:rPr>
              <a:t>ministries</a:t>
            </a:r>
          </a:p>
          <a:p>
            <a:pPr>
              <a:buFont typeface="Wingdings" pitchFamily="2" charset="2"/>
              <a:buChar char="Ø"/>
            </a:pPr>
            <a:r>
              <a:rPr lang="en-US" sz="1200" b="1" dirty="0" smtClean="0">
                <a:latin typeface="Calibri" pitchFamily="34" charset="0"/>
              </a:rPr>
              <a:t> Church growth</a:t>
            </a:r>
            <a:endParaRPr lang="en-US" sz="1200" b="1" dirty="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you’re a Church Member</a:t>
            </a:r>
            <a:endParaRPr lang="en-US" dirty="0"/>
          </a:p>
        </p:txBody>
      </p:sp>
      <p:sp>
        <p:nvSpPr>
          <p:cNvPr id="3" name="Content Placeholder 2"/>
          <p:cNvSpPr>
            <a:spLocks noGrp="1"/>
          </p:cNvSpPr>
          <p:nvPr>
            <p:ph sz="quarter" idx="1"/>
          </p:nvPr>
        </p:nvSpPr>
        <p:spPr/>
        <p:txBody>
          <a:bodyPr/>
          <a:lstStyle/>
          <a:p>
            <a:r>
              <a:rPr lang="en-US" dirty="0" smtClean="0"/>
              <a:t>Pray for the students</a:t>
            </a:r>
          </a:p>
          <a:p>
            <a:r>
              <a:rPr lang="en-US" dirty="0" smtClean="0"/>
              <a:t>Feed them</a:t>
            </a:r>
          </a:p>
          <a:p>
            <a:r>
              <a:rPr lang="en-US" dirty="0" smtClean="0"/>
              <a:t>Be a networking center</a:t>
            </a:r>
          </a:p>
          <a:p>
            <a:pPr lvl="1"/>
            <a:r>
              <a:rPr lang="en-US" dirty="0" smtClean="0"/>
              <a:t>Pass on contacts to student groups</a:t>
            </a:r>
          </a:p>
          <a:p>
            <a:pPr lvl="1"/>
            <a:r>
              <a:rPr lang="en-US" dirty="0" smtClean="0"/>
              <a:t>Encourage youths to get connected</a:t>
            </a:r>
          </a:p>
          <a:p>
            <a:r>
              <a:rPr lang="en-US" dirty="0" smtClean="0"/>
              <a:t>Provide continuity to ministry</a:t>
            </a:r>
          </a:p>
          <a:p>
            <a:r>
              <a:rPr lang="en-US" dirty="0" smtClean="0"/>
              <a:t>Invest in training leaders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5638800" y="1524000"/>
            <a:ext cx="1343025" cy="82867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5791200" y="3581400"/>
            <a:ext cx="933450" cy="800100"/>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6781800" y="2362200"/>
            <a:ext cx="1381125" cy="1038225"/>
          </a:xfrm>
          <a:prstGeom prst="rect">
            <a:avLst/>
          </a:prstGeom>
          <a:noFill/>
          <a:ln w="9525">
            <a:noFill/>
            <a:miter lim="800000"/>
            <a:headEnd/>
            <a:tailEnd/>
          </a:ln>
        </p:spPr>
      </p:pic>
      <p:pic>
        <p:nvPicPr>
          <p:cNvPr id="7" name="Picture 2"/>
          <p:cNvPicPr>
            <a:picLocks noChangeAspect="1" noChangeArrowheads="1"/>
          </p:cNvPicPr>
          <p:nvPr/>
        </p:nvPicPr>
        <p:blipFill>
          <a:blip r:embed="rId2" cstate="print"/>
          <a:srcRect/>
          <a:stretch>
            <a:fillRect/>
          </a:stretch>
        </p:blipFill>
        <p:spPr bwMode="auto">
          <a:xfrm>
            <a:off x="6858000" y="1524000"/>
            <a:ext cx="1343025" cy="8286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r>
              <a:rPr lang="en-US" b="1" dirty="0" smtClean="0"/>
              <a:t>You are not Alone</a:t>
            </a:r>
            <a:endParaRPr lang="en-US" b="1" dirty="0"/>
          </a:p>
        </p:txBody>
      </p:sp>
      <p:pic>
        <p:nvPicPr>
          <p:cNvPr id="4" name="Picture 2"/>
          <p:cNvPicPr>
            <a:picLocks noChangeAspect="1" noChangeArrowheads="1"/>
          </p:cNvPicPr>
          <p:nvPr/>
        </p:nvPicPr>
        <p:blipFill>
          <a:blip r:embed="rId2" cstate="print"/>
          <a:stretch>
            <a:fillRect/>
          </a:stretch>
        </p:blipFill>
        <p:spPr bwMode="auto">
          <a:xfrm>
            <a:off x="1" y="1676400"/>
            <a:ext cx="9144000" cy="4931596"/>
          </a:xfrm>
          <a:prstGeom prst="rect">
            <a:avLst/>
          </a:prstGeom>
          <a:noFill/>
          <a:ln>
            <a:noFill/>
          </a:ln>
        </p:spPr>
      </p:pic>
      <p:sp>
        <p:nvSpPr>
          <p:cNvPr id="6" name="Rectangle 2"/>
          <p:cNvSpPr txBox="1">
            <a:spLocks noChangeArrowheads="1"/>
          </p:cNvSpPr>
          <p:nvPr/>
        </p:nvSpPr>
        <p:spPr>
          <a:xfrm>
            <a:off x="838200" y="1981200"/>
            <a:ext cx="3581400" cy="628650"/>
          </a:xfrm>
          <a:prstGeom prst="rect">
            <a:avLst/>
          </a:prstGeom>
        </p:spPr>
        <p:txBody>
          <a:bodyPr vert="horz" anchor="b">
            <a:normAutofit fontScale="5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small" spc="0" normalizeH="0" baseline="0" noProof="0" dirty="0" smtClean="0">
                <a:ln>
                  <a:noFill/>
                </a:ln>
                <a:effectLst/>
                <a:uLnTx/>
                <a:uFillTx/>
                <a:latin typeface="Verdana" pitchFamily="34" charset="0"/>
                <a:ea typeface="+mj-ea"/>
                <a:cs typeface="+mj-cs"/>
              </a:rPr>
              <a:t>	C.A.M.P.U.S.</a:t>
            </a:r>
            <a:endParaRPr kumimoji="0" lang="en-US" sz="5400" b="0" i="0" u="none" strike="noStrike" kern="1200" cap="small" spc="0" normalizeH="0" baseline="0" noProof="0" dirty="0">
              <a:ln>
                <a:noFill/>
              </a:ln>
              <a:effectLst/>
              <a:uLnTx/>
              <a:uFillTx/>
              <a:latin typeface="Verdana" pitchFamily="34" charset="0"/>
              <a:ea typeface="+mj-ea"/>
              <a:cs typeface="+mj-cs"/>
            </a:endParaRPr>
          </a:p>
        </p:txBody>
      </p:sp>
      <p:pic>
        <p:nvPicPr>
          <p:cNvPr id="7" name="Picture 4" descr="Picture1"/>
          <p:cNvPicPr>
            <a:picLocks noChangeAspect="1" noChangeArrowheads="1"/>
          </p:cNvPicPr>
          <p:nvPr/>
        </p:nvPicPr>
        <p:blipFill>
          <a:blip r:embed="rId3" cstate="print"/>
          <a:srcRect l="6838" r="11111"/>
          <a:stretch>
            <a:fillRect/>
          </a:stretch>
        </p:blipFill>
        <p:spPr bwMode="auto">
          <a:xfrm>
            <a:off x="762000" y="1981200"/>
            <a:ext cx="914400" cy="73342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905000" y="2895600"/>
            <a:ext cx="1714500" cy="809625"/>
          </a:xfrm>
          <a:prstGeom prst="rect">
            <a:avLst/>
          </a:prstGeom>
          <a:noFill/>
          <a:ln w="9525">
            <a:noFill/>
            <a:miter lim="800000"/>
            <a:headEnd/>
            <a:tailEnd/>
          </a:ln>
        </p:spPr>
      </p:pic>
      <p:sp>
        <p:nvSpPr>
          <p:cNvPr id="8" name="TextBox 7"/>
          <p:cNvSpPr txBox="1"/>
          <p:nvPr/>
        </p:nvSpPr>
        <p:spPr>
          <a:xfrm>
            <a:off x="4495800" y="4572000"/>
            <a:ext cx="1805302" cy="369332"/>
          </a:xfrm>
          <a:prstGeom prst="rect">
            <a:avLst/>
          </a:prstGeom>
          <a:solidFill>
            <a:schemeClr val="accent1"/>
          </a:solidFill>
        </p:spPr>
        <p:txBody>
          <a:bodyPr wrap="none" rtlCol="0">
            <a:spAutoFit/>
          </a:bodyPr>
          <a:lstStyle/>
          <a:p>
            <a:r>
              <a:rPr lang="en-US" dirty="0" smtClean="0"/>
              <a:t>Impact Zambia</a:t>
            </a:r>
            <a:endParaRPr lang="en-US" dirty="0"/>
          </a:p>
        </p:txBody>
      </p:sp>
      <p:pic>
        <p:nvPicPr>
          <p:cNvPr id="1027" name="Picture 3"/>
          <p:cNvPicPr>
            <a:picLocks noChangeAspect="1" noChangeArrowheads="1"/>
          </p:cNvPicPr>
          <p:nvPr/>
        </p:nvPicPr>
        <p:blipFill>
          <a:blip r:embed="rId5" cstate="print"/>
          <a:srcRect/>
          <a:stretch>
            <a:fillRect/>
          </a:stretch>
        </p:blipFill>
        <p:spPr bwMode="auto">
          <a:xfrm>
            <a:off x="5562600" y="2590800"/>
            <a:ext cx="3019425" cy="1371600"/>
          </a:xfrm>
          <a:prstGeom prst="rect">
            <a:avLst/>
          </a:prstGeom>
          <a:noFill/>
          <a:ln w="9525">
            <a:noFill/>
            <a:miter lim="800000"/>
            <a:headEnd/>
            <a:tailEnd/>
          </a:ln>
        </p:spPr>
      </p:pic>
      <p:pic>
        <p:nvPicPr>
          <p:cNvPr id="1028" name="Picture 4"/>
          <p:cNvPicPr>
            <a:picLocks noChangeAspect="1" noChangeArrowheads="1"/>
          </p:cNvPicPr>
          <p:nvPr/>
        </p:nvPicPr>
        <p:blipFill>
          <a:blip r:embed="rId6" cstate="print"/>
          <a:srcRect/>
          <a:stretch>
            <a:fillRect/>
          </a:stretch>
        </p:blipFill>
        <p:spPr bwMode="auto">
          <a:xfrm>
            <a:off x="2057400" y="4038600"/>
            <a:ext cx="1962150" cy="676275"/>
          </a:xfrm>
          <a:prstGeom prst="rect">
            <a:avLst/>
          </a:prstGeom>
          <a:noFill/>
          <a:ln w="9525">
            <a:noFill/>
            <a:miter lim="800000"/>
            <a:headEnd/>
            <a:tailEnd/>
          </a:ln>
        </p:spPr>
      </p:pic>
      <p:sp>
        <p:nvSpPr>
          <p:cNvPr id="11" name="Rectangle 10"/>
          <p:cNvSpPr/>
          <p:nvPr/>
        </p:nvSpPr>
        <p:spPr>
          <a:xfrm>
            <a:off x="1905000" y="5638800"/>
            <a:ext cx="5562600" cy="584775"/>
          </a:xfrm>
          <a:prstGeom prst="rect">
            <a:avLst/>
          </a:prstGeom>
          <a:solidFill>
            <a:schemeClr val="accent1">
              <a:tint val="66000"/>
              <a:satMod val="160000"/>
              <a:alpha val="62000"/>
            </a:schemeClr>
          </a:solidFill>
        </p:spPr>
        <p:txBody>
          <a:bodyPr wrap="square">
            <a:spAutoFit/>
          </a:bodyPr>
          <a:lstStyle/>
          <a:p>
            <a:pPr algn="ctr"/>
            <a:r>
              <a:rPr lang="en-US" sz="3200" b="1" dirty="0" smtClean="0">
                <a:latin typeface="Calibri" pitchFamily="34" charset="0"/>
              </a:rPr>
              <a:t>More needs to be done!</a:t>
            </a:r>
            <a:endParaRPr lang="en-US" sz="3200" b="1" dirty="0">
              <a:latin typeface="Calibri" pitchFamily="34" charset="0"/>
            </a:endParaRPr>
          </a:p>
        </p:txBody>
      </p:sp>
      <p:sp>
        <p:nvSpPr>
          <p:cNvPr id="12" name="TextBox 11"/>
          <p:cNvSpPr txBox="1"/>
          <p:nvPr/>
        </p:nvSpPr>
        <p:spPr>
          <a:xfrm>
            <a:off x="4038600" y="3505200"/>
            <a:ext cx="923651" cy="369332"/>
          </a:xfrm>
          <a:prstGeom prst="rect">
            <a:avLst/>
          </a:prstGeom>
          <a:solidFill>
            <a:schemeClr val="accent1"/>
          </a:solidFill>
        </p:spPr>
        <p:txBody>
          <a:bodyPr wrap="none" rtlCol="0">
            <a:spAutoFit/>
          </a:bodyPr>
          <a:lstStyle/>
          <a:p>
            <a:r>
              <a:rPr lang="en-US" dirty="0" smtClean="0"/>
              <a:t>MENA</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r>
              <a:rPr lang="en-US" b="1" dirty="0" smtClean="0"/>
              <a:t>Simplicity</a:t>
            </a:r>
            <a:endParaRPr lang="en-US" b="1" dirty="0"/>
          </a:p>
        </p:txBody>
      </p:sp>
      <p:pic>
        <p:nvPicPr>
          <p:cNvPr id="4" name="Picture 2"/>
          <p:cNvPicPr>
            <a:picLocks noChangeAspect="1" noChangeArrowheads="1"/>
          </p:cNvPicPr>
          <p:nvPr/>
        </p:nvPicPr>
        <p:blipFill>
          <a:blip r:embed="rId2" cstate="print"/>
          <a:stretch>
            <a:fillRect/>
          </a:stretch>
        </p:blipFill>
        <p:spPr bwMode="auto">
          <a:xfrm>
            <a:off x="1" y="1676400"/>
            <a:ext cx="9144000" cy="4931596"/>
          </a:xfrm>
          <a:prstGeom prst="rect">
            <a:avLst/>
          </a:prstGeom>
          <a:noFill/>
          <a:ln>
            <a:noFill/>
          </a:ln>
        </p:spPr>
      </p:pic>
      <p:sp>
        <p:nvSpPr>
          <p:cNvPr id="5" name="Rectangle 4"/>
          <p:cNvSpPr/>
          <p:nvPr/>
        </p:nvSpPr>
        <p:spPr>
          <a:xfrm>
            <a:off x="838200" y="1828800"/>
            <a:ext cx="7467600" cy="4154983"/>
          </a:xfrm>
          <a:prstGeom prst="rect">
            <a:avLst/>
          </a:prstGeom>
          <a:solidFill>
            <a:schemeClr val="accent1">
              <a:tint val="66000"/>
              <a:satMod val="160000"/>
              <a:alpha val="62000"/>
            </a:schemeClr>
          </a:solidFill>
        </p:spPr>
        <p:txBody>
          <a:bodyPr wrap="square">
            <a:spAutoFit/>
          </a:bodyPr>
          <a:lstStyle/>
          <a:p>
            <a:r>
              <a:rPr lang="en-US" sz="2200" dirty="0" smtClean="0"/>
              <a:t>The </a:t>
            </a:r>
            <a:r>
              <a:rPr lang="en-US" sz="2200" dirty="0"/>
              <a:t>most intellectual, those who are looked upon and praised as the world’s great and gifted men and women, are often refreshed by the most </a:t>
            </a:r>
            <a:r>
              <a:rPr lang="en-US" sz="2200" b="1" dirty="0"/>
              <a:t>humble, simple words</a:t>
            </a:r>
            <a:r>
              <a:rPr lang="en-US" sz="2200" dirty="0"/>
              <a:t> spoken by one who loves God, who can speak of that </a:t>
            </a:r>
            <a:r>
              <a:rPr lang="en-US" sz="2200" dirty="0" smtClean="0"/>
              <a:t>love as </a:t>
            </a:r>
            <a:r>
              <a:rPr lang="en-US" sz="2200" dirty="0"/>
              <a:t>naturally as </a:t>
            </a:r>
            <a:r>
              <a:rPr lang="en-US" sz="2200" dirty="0" err="1"/>
              <a:t>worldlings</a:t>
            </a:r>
            <a:r>
              <a:rPr lang="en-US" sz="2200" dirty="0"/>
              <a:t> can speak of those things which their minds contemplate and feed upon. Words, even if well prepared and studied, have little influence; but the true, honest work of a son or a daughter of God in words, or in a service of little things, done in </a:t>
            </a:r>
            <a:r>
              <a:rPr lang="en-US" sz="2200" b="1" dirty="0"/>
              <a:t>natural simplicity</a:t>
            </a:r>
            <a:r>
              <a:rPr lang="en-US" sz="2200" dirty="0"/>
              <a:t>, will unbolt the door, which has long been locked, to many souls.—.The Review and Herald, May 9, 1899. </a:t>
            </a:r>
            <a:r>
              <a:rPr lang="en-US" sz="2200" dirty="0"/>
              <a:t>(</a:t>
            </a:r>
            <a:r>
              <a:rPr lang="en-US" sz="2200" dirty="0" smtClean="0"/>
              <a:t>Evangelism p. 443)</a:t>
            </a:r>
            <a:endParaRPr lang="en-US" sz="2200" dirty="0"/>
          </a:p>
        </p:txBody>
      </p:sp>
    </p:spTree>
    <p:extLst>
      <p:ext uri="{BB962C8B-B14F-4D97-AF65-F5344CB8AC3E}">
        <p14:creationId xmlns:p14="http://schemas.microsoft.com/office/powerpoint/2010/main" val="426723632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r>
              <a:rPr lang="en-US" b="1" dirty="0" smtClean="0"/>
              <a:t>Campus Ministry</a:t>
            </a:r>
            <a:endParaRPr lang="en-US" b="1" dirty="0"/>
          </a:p>
        </p:txBody>
      </p:sp>
      <p:pic>
        <p:nvPicPr>
          <p:cNvPr id="4" name="Picture 2"/>
          <p:cNvPicPr>
            <a:picLocks noChangeAspect="1" noChangeArrowheads="1"/>
          </p:cNvPicPr>
          <p:nvPr/>
        </p:nvPicPr>
        <p:blipFill>
          <a:blip r:embed="rId2" cstate="print"/>
          <a:stretch>
            <a:fillRect/>
          </a:stretch>
        </p:blipFill>
        <p:spPr bwMode="auto">
          <a:xfrm>
            <a:off x="1" y="1676400"/>
            <a:ext cx="9144000" cy="4931596"/>
          </a:xfrm>
          <a:prstGeom prst="rect">
            <a:avLst/>
          </a:prstGeom>
          <a:noFill/>
          <a:ln>
            <a:noFill/>
          </a:ln>
        </p:spPr>
      </p:pic>
      <p:sp>
        <p:nvSpPr>
          <p:cNvPr id="5" name="Rectangle 4"/>
          <p:cNvSpPr/>
          <p:nvPr/>
        </p:nvSpPr>
        <p:spPr>
          <a:xfrm>
            <a:off x="838200" y="2438400"/>
            <a:ext cx="7467600" cy="646331"/>
          </a:xfrm>
          <a:prstGeom prst="rect">
            <a:avLst/>
          </a:prstGeom>
          <a:solidFill>
            <a:schemeClr val="accent1">
              <a:tint val="66000"/>
              <a:satMod val="160000"/>
              <a:alpha val="62000"/>
            </a:schemeClr>
          </a:solidFill>
        </p:spPr>
        <p:txBody>
          <a:bodyPr wrap="square">
            <a:spAutoFit/>
          </a:bodyPr>
          <a:lstStyle/>
          <a:p>
            <a:pPr algn="ctr"/>
            <a:r>
              <a:rPr lang="en-US" sz="3600" b="1" dirty="0" smtClean="0">
                <a:latin typeface="Calibri" pitchFamily="34" charset="0"/>
              </a:rPr>
              <a:t>Sacrifice and Commitment</a:t>
            </a:r>
            <a:endParaRPr lang="en-US" sz="3600" b="1"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Problem</a:t>
            </a:r>
            <a:endParaRPr lang="en-US" b="1" dirty="0"/>
          </a:p>
        </p:txBody>
      </p:sp>
      <p:pic>
        <p:nvPicPr>
          <p:cNvPr id="1027" name="Picture 3" descr="C:\Users\Josephine\AppData\Local\Microsoft\Windows\INetCache\IE\GQROJX9M\church[1].png"/>
          <p:cNvPicPr>
            <a:picLocks noChangeAspect="1" noChangeArrowheads="1"/>
          </p:cNvPicPr>
          <p:nvPr/>
        </p:nvPicPr>
        <p:blipFill>
          <a:blip r:embed="rId2" cstate="print"/>
          <a:srcRect/>
          <a:stretch>
            <a:fillRect/>
          </a:stretch>
        </p:blipFill>
        <p:spPr bwMode="auto">
          <a:xfrm>
            <a:off x="533400" y="1676400"/>
            <a:ext cx="3124200" cy="3124200"/>
          </a:xfrm>
          <a:prstGeom prst="rect">
            <a:avLst/>
          </a:prstGeom>
          <a:noFill/>
        </p:spPr>
      </p:pic>
      <p:pic>
        <p:nvPicPr>
          <p:cNvPr id="1030" name="Picture 6"/>
          <p:cNvPicPr>
            <a:picLocks noChangeAspect="1" noChangeArrowheads="1"/>
          </p:cNvPicPr>
          <p:nvPr/>
        </p:nvPicPr>
        <p:blipFill>
          <a:blip r:embed="rId3" cstate="print"/>
          <a:srcRect/>
          <a:stretch>
            <a:fillRect/>
          </a:stretch>
        </p:blipFill>
        <p:spPr bwMode="auto">
          <a:xfrm>
            <a:off x="5257800" y="5334000"/>
            <a:ext cx="2590800" cy="854413"/>
          </a:xfrm>
          <a:prstGeom prst="rect">
            <a:avLst/>
          </a:prstGeom>
          <a:noFill/>
          <a:ln w="9525">
            <a:noFill/>
            <a:miter lim="800000"/>
            <a:headEnd/>
            <a:tailEnd/>
          </a:ln>
        </p:spPr>
      </p:pic>
      <p:pic>
        <p:nvPicPr>
          <p:cNvPr id="1031" name="Picture 7"/>
          <p:cNvPicPr>
            <a:picLocks noChangeAspect="1" noChangeArrowheads="1"/>
          </p:cNvPicPr>
          <p:nvPr/>
        </p:nvPicPr>
        <p:blipFill>
          <a:blip r:embed="rId4" cstate="print"/>
          <a:srcRect r="3030"/>
          <a:stretch>
            <a:fillRect/>
          </a:stretch>
        </p:blipFill>
        <p:spPr bwMode="auto">
          <a:xfrm>
            <a:off x="2438400" y="5257800"/>
            <a:ext cx="1219200" cy="971550"/>
          </a:xfrm>
          <a:prstGeom prst="rect">
            <a:avLst/>
          </a:prstGeom>
          <a:noFill/>
          <a:ln w="9525">
            <a:noFill/>
            <a:miter lim="800000"/>
            <a:headEnd/>
            <a:tailEnd/>
          </a:ln>
        </p:spPr>
      </p:pic>
      <p:sp>
        <p:nvSpPr>
          <p:cNvPr id="10" name="TextBox 9"/>
          <p:cNvSpPr txBox="1"/>
          <p:nvPr/>
        </p:nvSpPr>
        <p:spPr>
          <a:xfrm>
            <a:off x="2514600" y="2971800"/>
            <a:ext cx="5396029" cy="369332"/>
          </a:xfrm>
          <a:prstGeom prst="rect">
            <a:avLst/>
          </a:prstGeom>
          <a:solidFill>
            <a:schemeClr val="accent1"/>
          </a:solidFill>
        </p:spPr>
        <p:txBody>
          <a:bodyPr wrap="none" rtlCol="0">
            <a:spAutoFit/>
          </a:bodyPr>
          <a:lstStyle/>
          <a:p>
            <a:r>
              <a:rPr lang="en-US" b="1" dirty="0" smtClean="0"/>
              <a:t>7 out of 10 Adventist Youths leave before 35</a:t>
            </a:r>
            <a:endParaRPr lang="en-US" b="1" dirty="0"/>
          </a:p>
        </p:txBody>
      </p:sp>
      <p:pic>
        <p:nvPicPr>
          <p:cNvPr id="1029" name="Picture 5"/>
          <p:cNvPicPr>
            <a:picLocks noGrp="1" noChangeAspect="1" noChangeArrowheads="1"/>
          </p:cNvPicPr>
          <p:nvPr>
            <p:ph sz="quarter" idx="1"/>
          </p:nvPr>
        </p:nvPicPr>
        <p:blipFill>
          <a:blip r:embed="rId5" cstate="print"/>
          <a:srcRect/>
          <a:stretch>
            <a:fillRect/>
          </a:stretch>
        </p:blipFill>
        <p:spPr bwMode="auto">
          <a:xfrm>
            <a:off x="3886200" y="3733800"/>
            <a:ext cx="3886200" cy="9239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fade">
                                      <p:cBhvr>
                                        <p:cTn id="7" dur="2000"/>
                                        <p:tgtEl>
                                          <p:spTgt spid="1031"/>
                                        </p:tgtEl>
                                      </p:cBhvr>
                                    </p:animEffect>
                                  </p:childTnLst>
                                </p:cTn>
                              </p:par>
                              <p:par>
                                <p:cTn id="8" presetID="10" presetClass="entr" presetSubtype="0" fill="hold" nodeType="withEffect">
                                  <p:stCondLst>
                                    <p:cond delay="0"/>
                                  </p:stCondLst>
                                  <p:childTnLst>
                                    <p:set>
                                      <p:cBhvr>
                                        <p:cTn id="9" dur="1" fill="hold">
                                          <p:stCondLst>
                                            <p:cond delay="0"/>
                                          </p:stCondLst>
                                        </p:cTn>
                                        <p:tgtEl>
                                          <p:spTgt spid="1030"/>
                                        </p:tgtEl>
                                        <p:attrNameLst>
                                          <p:attrName>style.visibility</p:attrName>
                                        </p:attrNameLst>
                                      </p:cBhvr>
                                      <p:to>
                                        <p:strVal val="visible"/>
                                      </p:to>
                                    </p:set>
                                    <p:animEffect transition="in" filter="fade">
                                      <p:cBhvr>
                                        <p:cTn id="10" dur="2000"/>
                                        <p:tgtEl>
                                          <p:spTgt spid="1030"/>
                                        </p:tgtEl>
                                      </p:cBhvr>
                                    </p:animEffect>
                                  </p:childTnLst>
                                </p:cTn>
                              </p:par>
                              <p:par>
                                <p:cTn id="11" presetID="0" presetClass="path" presetSubtype="0" accel="50000" decel="50000" fill="hold" nodeType="withEffect">
                                  <p:stCondLst>
                                    <p:cond delay="0"/>
                                  </p:stCondLst>
                                  <p:childTnLst>
                                    <p:animMotion origin="layout" path="M 0.17499 -0.22207 L -6.66667E-6 3.77516E-6 " pathEditMode="relative" ptsTypes="AA">
                                      <p:cBhvr>
                                        <p:cTn id="12" dur="2000" fill="hold"/>
                                        <p:tgtEl>
                                          <p:spTgt spid="1031"/>
                                        </p:tgtEl>
                                        <p:attrNameLst>
                                          <p:attrName>ppt_x</p:attrName>
                                          <p:attrName>ppt_y</p:attrName>
                                        </p:attrNameLst>
                                      </p:cBhvr>
                                    </p:animMotion>
                                  </p:childTnLst>
                                </p:cTn>
                              </p:par>
                              <p:par>
                                <p:cTn id="13" presetID="0" presetClass="path" presetSubtype="0" accel="50000" decel="50000" fill="hold" nodeType="withEffect">
                                  <p:stCondLst>
                                    <p:cond delay="0"/>
                                  </p:stCondLst>
                                  <p:childTnLst>
                                    <p:animMotion origin="layout" path="M -0.00834 -0.23317 L 3.33333E-6 4.904E-6 " pathEditMode="relative" ptsTypes="AA">
                                      <p:cBhvr>
                                        <p:cTn id="14" dur="2000" fill="hold"/>
                                        <p:tgtEl>
                                          <p:spTgt spid="103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Where Are They?</a:t>
            </a:r>
            <a:endParaRPr lang="en-US" b="1" dirty="0"/>
          </a:p>
        </p:txBody>
      </p:sp>
      <p:pic>
        <p:nvPicPr>
          <p:cNvPr id="2050" name="Picture 2" descr="C:\Users\Josephine\AppData\Local\Microsoft\Windows\INetCache\IE\GQROJX9M\institution-icon[1].png"/>
          <p:cNvPicPr>
            <a:picLocks noChangeAspect="1" noChangeArrowheads="1"/>
          </p:cNvPicPr>
          <p:nvPr/>
        </p:nvPicPr>
        <p:blipFill>
          <a:blip r:embed="rId2" cstate="print"/>
          <a:srcRect/>
          <a:stretch>
            <a:fillRect/>
          </a:stretch>
        </p:blipFill>
        <p:spPr bwMode="auto">
          <a:xfrm>
            <a:off x="5410200" y="1447800"/>
            <a:ext cx="2362200" cy="2362200"/>
          </a:xfrm>
          <a:prstGeom prst="rect">
            <a:avLst/>
          </a:prstGeom>
          <a:noFill/>
        </p:spPr>
      </p:pic>
      <p:pic>
        <p:nvPicPr>
          <p:cNvPr id="5" name="Picture 6"/>
          <p:cNvPicPr>
            <a:picLocks noChangeAspect="1" noChangeArrowheads="1"/>
          </p:cNvPicPr>
          <p:nvPr/>
        </p:nvPicPr>
        <p:blipFill>
          <a:blip r:embed="rId3" cstate="print"/>
          <a:srcRect/>
          <a:stretch>
            <a:fillRect/>
          </a:stretch>
        </p:blipFill>
        <p:spPr bwMode="auto">
          <a:xfrm>
            <a:off x="762000" y="2667000"/>
            <a:ext cx="2590800" cy="854413"/>
          </a:xfrm>
          <a:prstGeom prst="rect">
            <a:avLst/>
          </a:prstGeom>
          <a:noFill/>
          <a:ln w="9525">
            <a:noFill/>
            <a:miter lim="800000"/>
            <a:headEnd/>
            <a:tailEnd/>
          </a:ln>
        </p:spPr>
      </p:pic>
      <p:sp>
        <p:nvSpPr>
          <p:cNvPr id="6" name="TextBox 5"/>
          <p:cNvSpPr txBox="1"/>
          <p:nvPr/>
        </p:nvSpPr>
        <p:spPr>
          <a:xfrm>
            <a:off x="609600" y="1752600"/>
            <a:ext cx="4648200" cy="646331"/>
          </a:xfrm>
          <a:prstGeom prst="rect">
            <a:avLst/>
          </a:prstGeom>
          <a:solidFill>
            <a:schemeClr val="accent1"/>
          </a:solidFill>
        </p:spPr>
        <p:txBody>
          <a:bodyPr wrap="square" rtlCol="0">
            <a:spAutoFit/>
          </a:bodyPr>
          <a:lstStyle/>
          <a:p>
            <a:r>
              <a:rPr lang="en-US" b="1" dirty="0" smtClean="0"/>
              <a:t>Majority of Adventist youths attend secular colleges and universities</a:t>
            </a:r>
            <a:endParaRPr lang="en-US" b="1" dirty="0"/>
          </a:p>
        </p:txBody>
      </p:sp>
      <p:sp>
        <p:nvSpPr>
          <p:cNvPr id="7" name="TextBox 6"/>
          <p:cNvSpPr txBox="1"/>
          <p:nvPr/>
        </p:nvSpPr>
        <p:spPr>
          <a:xfrm>
            <a:off x="609600" y="3962400"/>
            <a:ext cx="4648200" cy="369332"/>
          </a:xfrm>
          <a:prstGeom prst="rect">
            <a:avLst/>
          </a:prstGeom>
          <a:solidFill>
            <a:schemeClr val="accent1"/>
          </a:solidFill>
        </p:spPr>
        <p:txBody>
          <a:bodyPr wrap="square" rtlCol="0">
            <a:spAutoFit/>
          </a:bodyPr>
          <a:lstStyle/>
          <a:p>
            <a:r>
              <a:rPr lang="en-US" b="1" dirty="0" smtClean="0"/>
              <a:t>At the same, the rest of the campus…</a:t>
            </a:r>
            <a:endParaRPr lang="en-US" b="1" dirty="0"/>
          </a:p>
        </p:txBody>
      </p:sp>
      <p:pic>
        <p:nvPicPr>
          <p:cNvPr id="2052" name="Picture 4" descr="UChicago presidential seal.svg"/>
          <p:cNvPicPr>
            <a:picLocks noChangeAspect="1" noChangeArrowheads="1"/>
          </p:cNvPicPr>
          <p:nvPr/>
        </p:nvPicPr>
        <p:blipFill>
          <a:blip r:embed="rId4" cstate="print"/>
          <a:srcRect/>
          <a:stretch>
            <a:fillRect/>
          </a:stretch>
        </p:blipFill>
        <p:spPr bwMode="auto">
          <a:xfrm>
            <a:off x="838200" y="4724400"/>
            <a:ext cx="1524000" cy="1524000"/>
          </a:xfrm>
          <a:prstGeom prst="rect">
            <a:avLst/>
          </a:prstGeom>
          <a:noFill/>
        </p:spPr>
      </p:pic>
      <p:sp>
        <p:nvSpPr>
          <p:cNvPr id="9" name="TextBox 8"/>
          <p:cNvSpPr txBox="1"/>
          <p:nvPr/>
        </p:nvSpPr>
        <p:spPr>
          <a:xfrm>
            <a:off x="2743200" y="5181600"/>
            <a:ext cx="2133600" cy="923330"/>
          </a:xfrm>
          <a:prstGeom prst="rect">
            <a:avLst/>
          </a:prstGeom>
          <a:solidFill>
            <a:srgbClr val="92D050"/>
          </a:solidFill>
        </p:spPr>
        <p:txBody>
          <a:bodyPr wrap="square" rtlCol="0">
            <a:spAutoFit/>
          </a:bodyPr>
          <a:lstStyle/>
          <a:p>
            <a:r>
              <a:rPr lang="en-US" b="1" dirty="0" smtClean="0"/>
              <a:t>Faculty: 2,205</a:t>
            </a:r>
          </a:p>
          <a:p>
            <a:r>
              <a:rPr lang="en-US" b="1" dirty="0" smtClean="0"/>
              <a:t>Admin: 14,772</a:t>
            </a:r>
          </a:p>
          <a:p>
            <a:r>
              <a:rPr lang="en-US" b="1" dirty="0" smtClean="0"/>
              <a:t>Students: 15,312 </a:t>
            </a:r>
            <a:endParaRPr lang="en-US" b="1" dirty="0"/>
          </a:p>
        </p:txBody>
      </p:sp>
      <p:sp>
        <p:nvSpPr>
          <p:cNvPr id="10" name="TextBox 9"/>
          <p:cNvSpPr txBox="1"/>
          <p:nvPr/>
        </p:nvSpPr>
        <p:spPr>
          <a:xfrm>
            <a:off x="2667000" y="4800600"/>
            <a:ext cx="2791149" cy="369332"/>
          </a:xfrm>
          <a:prstGeom prst="rect">
            <a:avLst/>
          </a:prstGeom>
          <a:noFill/>
        </p:spPr>
        <p:txBody>
          <a:bodyPr wrap="none" rtlCol="0">
            <a:spAutoFit/>
          </a:bodyPr>
          <a:lstStyle/>
          <a:p>
            <a:r>
              <a:rPr lang="en-US" b="1" dirty="0" smtClean="0"/>
              <a:t>University of Chicago</a:t>
            </a:r>
            <a:endParaRPr lang="en-US" b="1" dirty="0"/>
          </a:p>
        </p:txBody>
      </p:sp>
      <p:pic>
        <p:nvPicPr>
          <p:cNvPr id="2054" name="Picture 6" descr="UIC Circle Mark Red.PNG"/>
          <p:cNvPicPr>
            <a:picLocks noChangeAspect="1" noChangeArrowheads="1"/>
          </p:cNvPicPr>
          <p:nvPr/>
        </p:nvPicPr>
        <p:blipFill>
          <a:blip r:embed="rId5" cstate="print"/>
          <a:srcRect/>
          <a:stretch>
            <a:fillRect/>
          </a:stretch>
        </p:blipFill>
        <p:spPr bwMode="auto">
          <a:xfrm>
            <a:off x="772510" y="4700750"/>
            <a:ext cx="1600200" cy="1600200"/>
          </a:xfrm>
          <a:prstGeom prst="rect">
            <a:avLst/>
          </a:prstGeom>
          <a:noFill/>
        </p:spPr>
      </p:pic>
      <p:sp>
        <p:nvSpPr>
          <p:cNvPr id="12" name="TextBox 11"/>
          <p:cNvSpPr txBox="1"/>
          <p:nvPr/>
        </p:nvSpPr>
        <p:spPr>
          <a:xfrm>
            <a:off x="2743200" y="5181600"/>
            <a:ext cx="2133600" cy="646331"/>
          </a:xfrm>
          <a:prstGeom prst="rect">
            <a:avLst/>
          </a:prstGeom>
          <a:solidFill>
            <a:srgbClr val="92D050"/>
          </a:solidFill>
        </p:spPr>
        <p:txBody>
          <a:bodyPr wrap="square" rtlCol="0">
            <a:spAutoFit/>
          </a:bodyPr>
          <a:lstStyle/>
          <a:p>
            <a:r>
              <a:rPr lang="en-US" b="1" dirty="0" smtClean="0"/>
              <a:t>Faculty: 2,637</a:t>
            </a:r>
          </a:p>
          <a:p>
            <a:r>
              <a:rPr lang="en-US" b="1" dirty="0" smtClean="0"/>
              <a:t>Students: 29,048 </a:t>
            </a:r>
            <a:endParaRPr lang="en-US" b="1" dirty="0"/>
          </a:p>
        </p:txBody>
      </p:sp>
      <p:sp>
        <p:nvSpPr>
          <p:cNvPr id="13" name="TextBox 12"/>
          <p:cNvSpPr txBox="1"/>
          <p:nvPr/>
        </p:nvSpPr>
        <p:spPr>
          <a:xfrm>
            <a:off x="2667000" y="4800600"/>
            <a:ext cx="4012637" cy="369332"/>
          </a:xfrm>
          <a:prstGeom prst="rect">
            <a:avLst/>
          </a:prstGeom>
          <a:noFill/>
        </p:spPr>
        <p:txBody>
          <a:bodyPr wrap="none" rtlCol="0">
            <a:spAutoFit/>
          </a:bodyPr>
          <a:lstStyle/>
          <a:p>
            <a:r>
              <a:rPr lang="en-US" b="1" dirty="0" smtClean="0"/>
              <a:t>University of Illinois at Chicago</a:t>
            </a:r>
            <a:endParaRPr lang="en-US" b="1" dirty="0"/>
          </a:p>
        </p:txBody>
      </p:sp>
      <p:pic>
        <p:nvPicPr>
          <p:cNvPr id="2056" name="Picture 8" descr="Northwestern University Seal.svg"/>
          <p:cNvPicPr>
            <a:picLocks noChangeAspect="1" noChangeArrowheads="1"/>
          </p:cNvPicPr>
          <p:nvPr/>
        </p:nvPicPr>
        <p:blipFill>
          <a:blip r:embed="rId6" cstate="print"/>
          <a:srcRect/>
          <a:stretch>
            <a:fillRect/>
          </a:stretch>
        </p:blipFill>
        <p:spPr bwMode="auto">
          <a:xfrm>
            <a:off x="859220" y="4776950"/>
            <a:ext cx="1428750" cy="1419226"/>
          </a:xfrm>
          <a:prstGeom prst="rect">
            <a:avLst/>
          </a:prstGeom>
          <a:noFill/>
        </p:spPr>
      </p:pic>
      <p:sp>
        <p:nvSpPr>
          <p:cNvPr id="15" name="TextBox 14"/>
          <p:cNvSpPr txBox="1"/>
          <p:nvPr/>
        </p:nvSpPr>
        <p:spPr>
          <a:xfrm>
            <a:off x="2743200" y="5181600"/>
            <a:ext cx="2133600" cy="646331"/>
          </a:xfrm>
          <a:prstGeom prst="rect">
            <a:avLst/>
          </a:prstGeom>
          <a:solidFill>
            <a:srgbClr val="92D050"/>
          </a:solidFill>
        </p:spPr>
        <p:txBody>
          <a:bodyPr wrap="square" rtlCol="0">
            <a:spAutoFit/>
          </a:bodyPr>
          <a:lstStyle/>
          <a:p>
            <a:r>
              <a:rPr lang="en-US" b="1" dirty="0" smtClean="0"/>
              <a:t>Faculty: 3,401</a:t>
            </a:r>
          </a:p>
          <a:p>
            <a:r>
              <a:rPr lang="en-US" b="1" dirty="0" smtClean="0"/>
              <a:t>Students: 20,363 </a:t>
            </a:r>
            <a:endParaRPr lang="en-US" b="1" dirty="0"/>
          </a:p>
        </p:txBody>
      </p:sp>
      <p:sp>
        <p:nvSpPr>
          <p:cNvPr id="16" name="TextBox 15"/>
          <p:cNvSpPr txBox="1"/>
          <p:nvPr/>
        </p:nvSpPr>
        <p:spPr>
          <a:xfrm>
            <a:off x="2667000" y="4800600"/>
            <a:ext cx="3193503" cy="369332"/>
          </a:xfrm>
          <a:prstGeom prst="rect">
            <a:avLst/>
          </a:prstGeom>
          <a:noFill/>
        </p:spPr>
        <p:txBody>
          <a:bodyPr wrap="none" rtlCol="0">
            <a:spAutoFit/>
          </a:bodyPr>
          <a:lstStyle/>
          <a:p>
            <a:r>
              <a:rPr lang="en-US" b="1" dirty="0" smtClean="0"/>
              <a:t>Northwestern University</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33333E-6 5.82929E-7 L 0.25 5.82929E-7 " pathEditMode="relative" rAng="0" ptsTypes="AA">
                                      <p:cBhvr>
                                        <p:cTn id="6" dur="2000" fill="hold"/>
                                        <p:tgtEl>
                                          <p:spTgt spid="5"/>
                                        </p:tgtEl>
                                        <p:attrNameLst>
                                          <p:attrName>ppt_x</p:attrName>
                                          <p:attrName>ppt_y</p:attrName>
                                        </p:attrNameLst>
                                      </p:cBhvr>
                                      <p:rCtr x="125"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par>
                                <p:cTn id="12" presetID="10" presetClass="entr" presetSubtype="0" fill="hold" nodeType="withEffect">
                                  <p:stCondLst>
                                    <p:cond delay="0"/>
                                  </p:stCondLst>
                                  <p:childTnLst>
                                    <p:set>
                                      <p:cBhvr>
                                        <p:cTn id="13" dur="1" fill="hold">
                                          <p:stCondLst>
                                            <p:cond delay="0"/>
                                          </p:stCondLst>
                                        </p:cTn>
                                        <p:tgtEl>
                                          <p:spTgt spid="2052"/>
                                        </p:tgtEl>
                                        <p:attrNameLst>
                                          <p:attrName>style.visibility</p:attrName>
                                        </p:attrNameLst>
                                      </p:cBhvr>
                                      <p:to>
                                        <p:strVal val="visible"/>
                                      </p:to>
                                    </p:set>
                                    <p:animEffect transition="in" filter="fade">
                                      <p:cBhvr>
                                        <p:cTn id="14" dur="1000"/>
                                        <p:tgtEl>
                                          <p:spTgt spid="205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1000"/>
                                        <p:tgtEl>
                                          <p:spTgt spid="2052"/>
                                        </p:tgtEl>
                                      </p:cBhvr>
                                    </p:animEffect>
                                    <p:set>
                                      <p:cBhvr>
                                        <p:cTn id="25" dur="1" fill="hold">
                                          <p:stCondLst>
                                            <p:cond delay="999"/>
                                          </p:stCondLst>
                                        </p:cTn>
                                        <p:tgtEl>
                                          <p:spTgt spid="2052"/>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1000"/>
                                        <p:tgtEl>
                                          <p:spTgt spid="9"/>
                                        </p:tgtEl>
                                      </p:cBhvr>
                                    </p:animEffect>
                                    <p:set>
                                      <p:cBhvr>
                                        <p:cTn id="28" dur="1" fill="hold">
                                          <p:stCondLst>
                                            <p:cond delay="999"/>
                                          </p:stCondLst>
                                        </p:cTn>
                                        <p:tgtEl>
                                          <p:spTgt spid="9"/>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1000"/>
                                        <p:tgtEl>
                                          <p:spTgt spid="10"/>
                                        </p:tgtEl>
                                      </p:cBhvr>
                                    </p:animEffect>
                                    <p:set>
                                      <p:cBhvr>
                                        <p:cTn id="31" dur="1" fill="hold">
                                          <p:stCondLst>
                                            <p:cond delay="999"/>
                                          </p:stCondLst>
                                        </p:cTn>
                                        <p:tgtEl>
                                          <p:spTgt spid="10"/>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childTnLst>
                                </p:cTn>
                              </p:par>
                              <p:par>
                                <p:cTn id="38" presetID="10" presetClass="entr" presetSubtype="0" fill="hold" nodeType="withEffect">
                                  <p:stCondLst>
                                    <p:cond delay="0"/>
                                  </p:stCondLst>
                                  <p:childTnLst>
                                    <p:set>
                                      <p:cBhvr>
                                        <p:cTn id="39" dur="1" fill="hold">
                                          <p:stCondLst>
                                            <p:cond delay="0"/>
                                          </p:stCondLst>
                                        </p:cTn>
                                        <p:tgtEl>
                                          <p:spTgt spid="2054"/>
                                        </p:tgtEl>
                                        <p:attrNameLst>
                                          <p:attrName>style.visibility</p:attrName>
                                        </p:attrNameLst>
                                      </p:cBhvr>
                                      <p:to>
                                        <p:strVal val="visible"/>
                                      </p:to>
                                    </p:set>
                                    <p:animEffect transition="in" filter="fade">
                                      <p:cBhvr>
                                        <p:cTn id="40" dur="1000"/>
                                        <p:tgtEl>
                                          <p:spTgt spid="205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nodeType="clickEffect">
                                  <p:stCondLst>
                                    <p:cond delay="0"/>
                                  </p:stCondLst>
                                  <p:childTnLst>
                                    <p:animEffect transition="out" filter="fade">
                                      <p:cBhvr>
                                        <p:cTn id="44" dur="1000"/>
                                        <p:tgtEl>
                                          <p:spTgt spid="2054"/>
                                        </p:tgtEl>
                                      </p:cBhvr>
                                    </p:animEffect>
                                    <p:set>
                                      <p:cBhvr>
                                        <p:cTn id="45" dur="1" fill="hold">
                                          <p:stCondLst>
                                            <p:cond delay="999"/>
                                          </p:stCondLst>
                                        </p:cTn>
                                        <p:tgtEl>
                                          <p:spTgt spid="2054"/>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1000"/>
                                        <p:tgtEl>
                                          <p:spTgt spid="12"/>
                                        </p:tgtEl>
                                      </p:cBhvr>
                                    </p:animEffect>
                                    <p:set>
                                      <p:cBhvr>
                                        <p:cTn id="48" dur="1" fill="hold">
                                          <p:stCondLst>
                                            <p:cond delay="999"/>
                                          </p:stCondLst>
                                        </p:cTn>
                                        <p:tgtEl>
                                          <p:spTgt spid="12"/>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1000"/>
                                        <p:tgtEl>
                                          <p:spTgt spid="13"/>
                                        </p:tgtEl>
                                      </p:cBhvr>
                                    </p:animEffect>
                                    <p:set>
                                      <p:cBhvr>
                                        <p:cTn id="51" dur="1" fill="hold">
                                          <p:stCondLst>
                                            <p:cond delay="999"/>
                                          </p:stCondLst>
                                        </p:cTn>
                                        <p:tgtEl>
                                          <p:spTgt spid="13"/>
                                        </p:tgtEl>
                                        <p:attrNameLst>
                                          <p:attrName>style.visibility</p:attrName>
                                        </p:attrNameLst>
                                      </p:cBhvr>
                                      <p:to>
                                        <p:strVal val="hidden"/>
                                      </p:to>
                                    </p:set>
                                  </p:childTnLst>
                                </p:cTn>
                              </p:par>
                              <p:par>
                                <p:cTn id="52" presetID="10" presetClass="entr" presetSubtype="0" fill="hold" nodeType="withEffect">
                                  <p:stCondLst>
                                    <p:cond delay="0"/>
                                  </p:stCondLst>
                                  <p:childTnLst>
                                    <p:set>
                                      <p:cBhvr>
                                        <p:cTn id="53" dur="1" fill="hold">
                                          <p:stCondLst>
                                            <p:cond delay="0"/>
                                          </p:stCondLst>
                                        </p:cTn>
                                        <p:tgtEl>
                                          <p:spTgt spid="2056"/>
                                        </p:tgtEl>
                                        <p:attrNameLst>
                                          <p:attrName>style.visibility</p:attrName>
                                        </p:attrNameLst>
                                      </p:cBhvr>
                                      <p:to>
                                        <p:strVal val="visible"/>
                                      </p:to>
                                    </p:set>
                                    <p:animEffect transition="in" filter="fade">
                                      <p:cBhvr>
                                        <p:cTn id="54" dur="1000"/>
                                        <p:tgtEl>
                                          <p:spTgt spid="205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9" grpId="1" animBg="1"/>
      <p:bldP spid="10" grpId="0"/>
      <p:bldP spid="10" grpId="1"/>
      <p:bldP spid="12" grpId="0" animBg="1"/>
      <p:bldP spid="12" grpId="1" animBg="1"/>
      <p:bldP spid="13" grpId="0"/>
      <p:bldP spid="13" grpId="1"/>
      <p:bldP spid="15"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4"/>
          <p:cNvPicPr>
            <a:picLocks noChangeAspect="1" noChangeArrowheads="1"/>
          </p:cNvPicPr>
          <p:nvPr/>
        </p:nvPicPr>
        <p:blipFill>
          <a:blip r:embed="rId2" cstate="print"/>
          <a:srcRect/>
          <a:stretch>
            <a:fillRect/>
          </a:stretch>
        </p:blipFill>
        <p:spPr bwMode="auto">
          <a:xfrm rot="10800000">
            <a:off x="2286000" y="697468"/>
            <a:ext cx="4400550" cy="1400175"/>
          </a:xfrm>
          <a:prstGeom prst="rect">
            <a:avLst/>
          </a:prstGeom>
          <a:noFill/>
          <a:ln w="9525">
            <a:noFill/>
            <a:miter lim="800000"/>
            <a:headEnd/>
            <a:tailEnd/>
          </a:ln>
        </p:spPr>
      </p:pic>
      <p:pic>
        <p:nvPicPr>
          <p:cNvPr id="4098" name="Picture 2"/>
          <p:cNvPicPr>
            <a:picLocks noGrp="1" noChangeAspect="1" noChangeArrowheads="1"/>
          </p:cNvPicPr>
          <p:nvPr>
            <p:ph sz="quarter" idx="1"/>
          </p:nvPr>
        </p:nvPicPr>
        <p:blipFill>
          <a:blip r:embed="rId3" cstate="print"/>
          <a:srcRect l="2324" r="2376"/>
          <a:stretch>
            <a:fillRect/>
          </a:stretch>
        </p:blipFill>
        <p:spPr bwMode="auto">
          <a:xfrm>
            <a:off x="4953000" y="2819400"/>
            <a:ext cx="3124200" cy="2359025"/>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l="3787" r="5841"/>
          <a:stretch>
            <a:fillRect/>
          </a:stretch>
        </p:blipFill>
        <p:spPr bwMode="auto">
          <a:xfrm>
            <a:off x="990600" y="2514600"/>
            <a:ext cx="2664066" cy="2652713"/>
          </a:xfrm>
          <a:prstGeom prst="rect">
            <a:avLst/>
          </a:prstGeom>
          <a:noFill/>
          <a:ln w="9525">
            <a:noFill/>
            <a:miter lim="800000"/>
            <a:headEnd/>
            <a:tailEnd/>
          </a:ln>
        </p:spPr>
      </p:pic>
      <p:sp>
        <p:nvSpPr>
          <p:cNvPr id="6" name="TextBox 5"/>
          <p:cNvSpPr txBox="1"/>
          <p:nvPr/>
        </p:nvSpPr>
        <p:spPr>
          <a:xfrm>
            <a:off x="1905000" y="2069068"/>
            <a:ext cx="5057795" cy="369332"/>
          </a:xfrm>
          <a:prstGeom prst="rect">
            <a:avLst/>
          </a:prstGeom>
          <a:solidFill>
            <a:schemeClr val="accent1"/>
          </a:solidFill>
        </p:spPr>
        <p:txBody>
          <a:bodyPr wrap="none" rtlCol="0">
            <a:spAutoFit/>
          </a:bodyPr>
          <a:lstStyle/>
          <a:p>
            <a:r>
              <a:rPr lang="en-US" b="1" dirty="0" smtClean="0"/>
              <a:t>The world comes to university campuses</a:t>
            </a:r>
            <a:endParaRPr lang="en-US" b="1" dirty="0"/>
          </a:p>
        </p:txBody>
      </p:sp>
      <p:pic>
        <p:nvPicPr>
          <p:cNvPr id="4100" name="Picture 4"/>
          <p:cNvPicPr>
            <a:picLocks noChangeAspect="1" noChangeArrowheads="1"/>
          </p:cNvPicPr>
          <p:nvPr/>
        </p:nvPicPr>
        <p:blipFill>
          <a:blip r:embed="rId2" cstate="print"/>
          <a:srcRect/>
          <a:stretch>
            <a:fillRect/>
          </a:stretch>
        </p:blipFill>
        <p:spPr bwMode="auto">
          <a:xfrm>
            <a:off x="2209800" y="5181600"/>
            <a:ext cx="4400550" cy="1400175"/>
          </a:xfrm>
          <a:prstGeom prst="rect">
            <a:avLst/>
          </a:prstGeom>
          <a:noFill/>
          <a:ln w="9525">
            <a:noFill/>
            <a:miter lim="800000"/>
            <a:headEnd/>
            <a:tailEnd/>
          </a:ln>
        </p:spPr>
      </p:pic>
      <p:sp>
        <p:nvSpPr>
          <p:cNvPr id="7" name="Rectangle 6"/>
          <p:cNvSpPr/>
          <p:nvPr/>
        </p:nvSpPr>
        <p:spPr>
          <a:xfrm>
            <a:off x="762000" y="1371600"/>
            <a:ext cx="7467600" cy="4524316"/>
          </a:xfrm>
          <a:prstGeom prst="rect">
            <a:avLst/>
          </a:prstGeom>
          <a:gradFill flip="none" rotWithShape="1">
            <a:gsLst>
              <a:gs pos="0">
                <a:schemeClr val="accent1">
                  <a:tint val="66000"/>
                  <a:satMod val="160000"/>
                  <a:tint val="66000"/>
                  <a:satMod val="160000"/>
                </a:schemeClr>
              </a:gs>
              <a:gs pos="50000">
                <a:schemeClr val="accent1">
                  <a:tint val="66000"/>
                  <a:satMod val="160000"/>
                  <a:tint val="44500"/>
                  <a:satMod val="160000"/>
                </a:schemeClr>
              </a:gs>
              <a:gs pos="100000">
                <a:schemeClr val="accent1">
                  <a:tint val="66000"/>
                  <a:satMod val="160000"/>
                  <a:tint val="23500"/>
                  <a:satMod val="160000"/>
                </a:schemeClr>
              </a:gs>
            </a:gsLst>
            <a:lin ang="5400000" scaled="1"/>
            <a:tileRect/>
          </a:gradFill>
        </p:spPr>
        <p:txBody>
          <a:bodyPr wrap="square">
            <a:spAutoFit/>
          </a:bodyPr>
          <a:lstStyle/>
          <a:p>
            <a:pPr algn="ctr"/>
            <a:r>
              <a:rPr lang="en-US" sz="3600" b="1" dirty="0" smtClean="0">
                <a:latin typeface="Calibri" pitchFamily="34" charset="0"/>
              </a:rPr>
              <a:t>Why bother?</a:t>
            </a:r>
          </a:p>
          <a:p>
            <a:pPr algn="ctr"/>
            <a:endParaRPr lang="en-US" sz="3600" b="1" dirty="0" smtClean="0">
              <a:latin typeface="Calibri" pitchFamily="34" charset="0"/>
            </a:endParaRPr>
          </a:p>
          <a:p>
            <a:pPr marL="742950" indent="-742950" algn="ctr">
              <a:buAutoNum type="arabicPeriod"/>
            </a:pPr>
            <a:r>
              <a:rPr lang="en-US" sz="3600" b="1" dirty="0" smtClean="0">
                <a:latin typeface="Calibri" pitchFamily="34" charset="0"/>
              </a:rPr>
              <a:t>Stay in the Lord</a:t>
            </a:r>
          </a:p>
          <a:p>
            <a:pPr algn="ctr"/>
            <a:endParaRPr lang="en-US" sz="3600" b="1" dirty="0" smtClean="0">
              <a:latin typeface="Calibri" pitchFamily="34" charset="0"/>
            </a:endParaRPr>
          </a:p>
          <a:p>
            <a:pPr marL="742950" indent="-742950" algn="ctr">
              <a:buAutoNum type="arabicPeriod"/>
            </a:pPr>
            <a:r>
              <a:rPr lang="en-US" sz="3600" b="1" dirty="0" smtClean="0">
                <a:latin typeface="Calibri" pitchFamily="34" charset="0"/>
              </a:rPr>
              <a:t>Reclaim </a:t>
            </a:r>
            <a:r>
              <a:rPr lang="en-US" sz="3600" b="1" dirty="0" smtClean="0">
                <a:latin typeface="Calibri" pitchFamily="34" charset="0"/>
              </a:rPr>
              <a:t>our youths</a:t>
            </a:r>
          </a:p>
          <a:p>
            <a:pPr marL="742950" indent="-742950" algn="ctr">
              <a:buAutoNum type="arabicPeriod"/>
            </a:pPr>
            <a:endParaRPr lang="en-US" sz="3600" b="1" dirty="0" smtClean="0">
              <a:latin typeface="Calibri" pitchFamily="34" charset="0"/>
            </a:endParaRPr>
          </a:p>
          <a:p>
            <a:pPr marL="742950" indent="-742950" algn="ctr">
              <a:buAutoNum type="arabicPeriod"/>
            </a:pPr>
            <a:r>
              <a:rPr lang="en-US" sz="3600" b="1" dirty="0" smtClean="0">
                <a:latin typeface="Calibri" pitchFamily="34" charset="0"/>
              </a:rPr>
              <a:t>Fulfill the Gospel commission</a:t>
            </a:r>
          </a:p>
          <a:p>
            <a:pPr marL="742950" indent="-742950" algn="ctr"/>
            <a:endParaRPr lang="en-US" sz="3600"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4100"/>
                                        </p:tgtEl>
                                        <p:attrNameLst>
                                          <p:attrName>style.visibility</p:attrName>
                                        </p:attrNameLst>
                                      </p:cBhvr>
                                      <p:to>
                                        <p:strVal val="visible"/>
                                      </p:to>
                                    </p:set>
                                    <p:animEffect transition="in" filter="fade">
                                      <p:cBhvr>
                                        <p:cTn id="14" dur="2000"/>
                                        <p:tgtEl>
                                          <p:spTgt spid="410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21000"/>
          </a:blip>
          <a:stretch>
            <a:fillRect/>
          </a:stretch>
        </p:blipFill>
        <p:spPr bwMode="auto">
          <a:xfrm>
            <a:off x="1" y="1676400"/>
            <a:ext cx="9144000" cy="4931596"/>
          </a:xfrm>
          <a:prstGeom prst="rect">
            <a:avLst/>
          </a:prstGeom>
          <a:noFill/>
          <a:ln>
            <a:noFill/>
          </a:ln>
        </p:spPr>
      </p:pic>
      <p:sp>
        <p:nvSpPr>
          <p:cNvPr id="5" name="Rectangle 4"/>
          <p:cNvSpPr/>
          <p:nvPr/>
        </p:nvSpPr>
        <p:spPr>
          <a:xfrm>
            <a:off x="762000" y="838200"/>
            <a:ext cx="7467600" cy="5262979"/>
          </a:xfrm>
          <a:prstGeom prst="rect">
            <a:avLst/>
          </a:prstGeom>
          <a:solidFill>
            <a:schemeClr val="accent1">
              <a:tint val="66000"/>
              <a:satMod val="160000"/>
              <a:alpha val="62000"/>
            </a:schemeClr>
          </a:solidFill>
        </p:spPr>
        <p:txBody>
          <a:bodyPr wrap="square">
            <a:spAutoFit/>
          </a:bodyPr>
          <a:lstStyle/>
          <a:p>
            <a:r>
              <a:rPr lang="en-US" sz="2400" dirty="0" smtClean="0">
                <a:latin typeface="Calibri" pitchFamily="34" charset="0"/>
              </a:rPr>
              <a:t>The </a:t>
            </a:r>
            <a:r>
              <a:rPr lang="en-US" sz="2400" dirty="0" err="1" smtClean="0">
                <a:latin typeface="Calibri" pitchFamily="34" charset="0"/>
              </a:rPr>
              <a:t>Waldensians</a:t>
            </a:r>
            <a:r>
              <a:rPr lang="en-US" sz="2400" dirty="0" smtClean="0">
                <a:latin typeface="Calibri" pitchFamily="34" charset="0"/>
              </a:rPr>
              <a:t> entered the schools of the world as students. They made no pretensions; apparently they paid no attention to anyone; but </a:t>
            </a:r>
            <a:r>
              <a:rPr lang="en-US" sz="2400" b="1" dirty="0" smtClean="0">
                <a:latin typeface="Calibri" pitchFamily="34" charset="0"/>
              </a:rPr>
              <a:t>they lived out what they believed</a:t>
            </a:r>
            <a:r>
              <a:rPr lang="en-US" sz="2400" dirty="0" smtClean="0">
                <a:latin typeface="Calibri" pitchFamily="34" charset="0"/>
              </a:rPr>
              <a:t>. They never sacrificed principle, and their principles soon became known. This was different from anything the other students had seen, and they began to ask themselves, What does this all mean? Why cannot these men be induced to swerve from their principles? While they were considering this, they heard them praying in their rooms, not to the virgin Mary, but to the </a:t>
            </a:r>
            <a:r>
              <a:rPr lang="en-US" sz="2400" dirty="0" err="1" smtClean="0">
                <a:latin typeface="Calibri" pitchFamily="34" charset="0"/>
              </a:rPr>
              <a:t>Saviour</a:t>
            </a:r>
            <a:r>
              <a:rPr lang="en-US" sz="2400" dirty="0" smtClean="0">
                <a:latin typeface="Calibri" pitchFamily="34" charset="0"/>
              </a:rPr>
              <a:t>, whom they addressed as the only mediator between God and man. The worldly students were encouraged to make inquiries, and as the simple story of the truth as it is in Jesus was told, their minds grasped it. 3 SM 233</a:t>
            </a:r>
            <a:endParaRPr lang="en-US" sz="2400" dirty="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lum bright="21000"/>
          </a:blip>
          <a:stretch>
            <a:fillRect/>
          </a:stretch>
        </p:blipFill>
        <p:spPr bwMode="auto">
          <a:xfrm>
            <a:off x="1" y="1676400"/>
            <a:ext cx="9144000" cy="4931596"/>
          </a:xfrm>
          <a:prstGeom prst="rect">
            <a:avLst/>
          </a:prstGeom>
          <a:noFill/>
          <a:ln>
            <a:noFill/>
          </a:ln>
        </p:spPr>
      </p:pic>
      <p:sp>
        <p:nvSpPr>
          <p:cNvPr id="2" name="Title 1"/>
          <p:cNvSpPr>
            <a:spLocks noGrp="1"/>
          </p:cNvSpPr>
          <p:nvPr>
            <p:ph type="title"/>
          </p:nvPr>
        </p:nvSpPr>
        <p:spPr/>
        <p:txBody>
          <a:bodyPr/>
          <a:lstStyle/>
          <a:p>
            <a:r>
              <a:rPr lang="en-US" dirty="0" smtClean="0"/>
              <a:t>If you are a Student</a:t>
            </a:r>
            <a:endParaRPr lang="en-US" dirty="0"/>
          </a:p>
        </p:txBody>
      </p:sp>
      <p:sp>
        <p:nvSpPr>
          <p:cNvPr id="4" name="Rectangle 3"/>
          <p:cNvSpPr/>
          <p:nvPr/>
        </p:nvSpPr>
        <p:spPr>
          <a:xfrm>
            <a:off x="533400" y="1600200"/>
            <a:ext cx="7467600" cy="4093428"/>
          </a:xfrm>
          <a:prstGeom prst="rect">
            <a:avLst/>
          </a:prstGeom>
          <a:solidFill>
            <a:schemeClr val="accent1">
              <a:tint val="66000"/>
              <a:satMod val="160000"/>
              <a:alpha val="62000"/>
            </a:schemeClr>
          </a:solidFill>
        </p:spPr>
        <p:txBody>
          <a:bodyPr wrap="square">
            <a:spAutoFit/>
          </a:bodyPr>
          <a:lstStyle/>
          <a:p>
            <a:r>
              <a:rPr lang="en-US" sz="2000" dirty="0" smtClean="0">
                <a:latin typeface="Calibri" pitchFamily="34" charset="0"/>
              </a:rPr>
              <a:t>There are those who, after becoming </a:t>
            </a:r>
            <a:r>
              <a:rPr lang="en-US" sz="2000" b="1" dirty="0" smtClean="0">
                <a:latin typeface="Calibri" pitchFamily="34" charset="0"/>
              </a:rPr>
              <a:t>established, rooted and grounded in the truth</a:t>
            </a:r>
            <a:r>
              <a:rPr lang="en-US" sz="2000" dirty="0" smtClean="0">
                <a:latin typeface="Calibri" pitchFamily="34" charset="0"/>
              </a:rPr>
              <a:t>, should enter these institutions of learning as students. They can </a:t>
            </a:r>
            <a:r>
              <a:rPr lang="en-US" sz="2000" b="1" dirty="0" smtClean="0">
                <a:latin typeface="Calibri" pitchFamily="34" charset="0"/>
              </a:rPr>
              <a:t>keep the living principles of the truth, and observe the Sabbath</a:t>
            </a:r>
            <a:r>
              <a:rPr lang="en-US" sz="2000" dirty="0" smtClean="0">
                <a:latin typeface="Calibri" pitchFamily="34" charset="0"/>
              </a:rPr>
              <a:t>, and yet they will have opportunity to work for the Master by dropping seeds of truth in minds and hearts…</a:t>
            </a:r>
          </a:p>
          <a:p>
            <a:endParaRPr lang="en-US" sz="2000" dirty="0" smtClean="0">
              <a:latin typeface="Calibri" pitchFamily="34" charset="0"/>
            </a:endParaRPr>
          </a:p>
          <a:p>
            <a:r>
              <a:rPr lang="en-US" sz="2000" dirty="0" smtClean="0">
                <a:latin typeface="Calibri" pitchFamily="34" charset="0"/>
              </a:rPr>
              <a:t>The students need not go to these institutions of learning in order to become enlightened upon theological subjects; for the teachers of the school need themselves to become Bible students. No open controversies should be started, </a:t>
            </a:r>
            <a:r>
              <a:rPr lang="en-US" sz="2000" b="1" dirty="0" smtClean="0">
                <a:latin typeface="Calibri" pitchFamily="34" charset="0"/>
              </a:rPr>
              <a:t>yet opportunity will be given to ask questions upon Bible doctrines, and light will be flashed into many minds</a:t>
            </a:r>
            <a:r>
              <a:rPr lang="en-US" sz="2000" dirty="0" smtClean="0">
                <a:latin typeface="Calibri" pitchFamily="34" charset="0"/>
              </a:rPr>
              <a:t>. A spirit of investigation will be aroused. </a:t>
            </a:r>
          </a:p>
          <a:p>
            <a:endParaRPr lang="en-US" sz="2000" dirty="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lum bright="21000"/>
          </a:blip>
          <a:stretch>
            <a:fillRect/>
          </a:stretch>
        </p:blipFill>
        <p:spPr bwMode="auto">
          <a:xfrm>
            <a:off x="1" y="1676400"/>
            <a:ext cx="9144000" cy="4931596"/>
          </a:xfrm>
          <a:prstGeom prst="rect">
            <a:avLst/>
          </a:prstGeom>
          <a:noFill/>
          <a:ln>
            <a:noFill/>
          </a:ln>
        </p:spPr>
      </p:pic>
      <p:sp>
        <p:nvSpPr>
          <p:cNvPr id="2" name="Title 1"/>
          <p:cNvSpPr>
            <a:spLocks noGrp="1"/>
          </p:cNvSpPr>
          <p:nvPr>
            <p:ph type="title"/>
          </p:nvPr>
        </p:nvSpPr>
        <p:spPr/>
        <p:txBody>
          <a:bodyPr/>
          <a:lstStyle/>
          <a:p>
            <a:r>
              <a:rPr lang="en-US" dirty="0" smtClean="0"/>
              <a:t>If you are a Student</a:t>
            </a:r>
            <a:endParaRPr lang="en-US" dirty="0"/>
          </a:p>
        </p:txBody>
      </p:sp>
      <p:sp>
        <p:nvSpPr>
          <p:cNvPr id="4" name="Rectangle 3"/>
          <p:cNvSpPr/>
          <p:nvPr/>
        </p:nvSpPr>
        <p:spPr>
          <a:xfrm>
            <a:off x="457200" y="2438400"/>
            <a:ext cx="7467600" cy="2677656"/>
          </a:xfrm>
          <a:prstGeom prst="rect">
            <a:avLst/>
          </a:prstGeom>
          <a:solidFill>
            <a:schemeClr val="accent1">
              <a:tint val="66000"/>
              <a:satMod val="160000"/>
              <a:alpha val="62000"/>
            </a:schemeClr>
          </a:solidFill>
        </p:spPr>
        <p:txBody>
          <a:bodyPr wrap="square">
            <a:spAutoFit/>
          </a:bodyPr>
          <a:lstStyle/>
          <a:p>
            <a:r>
              <a:rPr lang="en-US" sz="2400" dirty="0" smtClean="0">
                <a:latin typeface="Calibri" pitchFamily="34" charset="0"/>
              </a:rPr>
              <a:t>But I scarcely dare present this method of labor; for there is </a:t>
            </a:r>
            <a:r>
              <a:rPr lang="en-US" sz="2400" b="1" dirty="0" smtClean="0">
                <a:latin typeface="Calibri" pitchFamily="34" charset="0"/>
              </a:rPr>
              <a:t>danger</a:t>
            </a:r>
            <a:r>
              <a:rPr lang="en-US" sz="2400" dirty="0" smtClean="0">
                <a:latin typeface="Calibri" pitchFamily="34" charset="0"/>
              </a:rPr>
              <a:t> that those who have no connection with God will place themselves in these schools, and instead of correcting error and diffusing light, will themselves be led astray. But this work must be done, and it will be done by those who are </a:t>
            </a:r>
            <a:r>
              <a:rPr lang="en-US" sz="2400" b="1" dirty="0" smtClean="0">
                <a:latin typeface="Calibri" pitchFamily="34" charset="0"/>
              </a:rPr>
              <a:t>led and taught of God</a:t>
            </a:r>
            <a:r>
              <a:rPr lang="en-US" sz="2400" dirty="0" smtClean="0">
                <a:latin typeface="Calibri" pitchFamily="34" charset="0"/>
              </a:rPr>
              <a:t>. 3 SM p 234</a:t>
            </a:r>
          </a:p>
          <a:p>
            <a:endParaRPr lang="en-US" sz="2400" dirty="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a Student</a:t>
            </a:r>
            <a:endParaRPr lang="en-US" dirty="0"/>
          </a:p>
        </p:txBody>
      </p:sp>
      <p:sp>
        <p:nvSpPr>
          <p:cNvPr id="3" name="Content Placeholder 2"/>
          <p:cNvSpPr>
            <a:spLocks noGrp="1"/>
          </p:cNvSpPr>
          <p:nvPr>
            <p:ph sz="quarter" idx="1"/>
          </p:nvPr>
        </p:nvSpPr>
        <p:spPr/>
        <p:txBody>
          <a:bodyPr/>
          <a:lstStyle/>
          <a:p>
            <a:r>
              <a:rPr lang="en-US" dirty="0" smtClean="0"/>
              <a:t>Saturate your mind with the Bible and the Spirit of Prophecy</a:t>
            </a:r>
          </a:p>
          <a:p>
            <a:pPr lvl="1"/>
            <a:r>
              <a:rPr lang="en-US" dirty="0" smtClean="0"/>
              <a:t>Everything is informed by a worldview</a:t>
            </a:r>
          </a:p>
          <a:p>
            <a:r>
              <a:rPr lang="en-US" dirty="0" smtClean="0"/>
              <a:t>Be excellent, academically and spiritually</a:t>
            </a:r>
          </a:p>
          <a:p>
            <a:r>
              <a:rPr lang="en-US" dirty="0" smtClean="0"/>
              <a:t>Develop genuine friendships</a:t>
            </a:r>
            <a:r>
              <a:rPr lang="en-US" dirty="0"/>
              <a:t> </a:t>
            </a:r>
            <a:r>
              <a:rPr lang="en-US" dirty="0" smtClean="0"/>
              <a:t>at school and at church</a:t>
            </a:r>
          </a:p>
          <a:p>
            <a:pPr lvl="1"/>
            <a:r>
              <a:rPr lang="en-US" dirty="0" smtClean="0"/>
              <a:t>Practice having spiritual conversations</a:t>
            </a:r>
          </a:p>
          <a:p>
            <a:r>
              <a:rPr lang="en-US" dirty="0" smtClean="0"/>
              <a:t>Engage with the local church</a:t>
            </a:r>
          </a:p>
          <a:p>
            <a:r>
              <a:rPr lang="en-US" dirty="0" smtClean="0"/>
              <a:t>Seek others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Christ’s Method Alone</a:t>
            </a:r>
            <a:endParaRPr lang="en-US" dirty="0"/>
          </a:p>
        </p:txBody>
      </p:sp>
      <p:sp>
        <p:nvSpPr>
          <p:cNvPr id="3" name="Content Placeholder 2"/>
          <p:cNvSpPr>
            <a:spLocks noGrp="1"/>
          </p:cNvSpPr>
          <p:nvPr>
            <p:ph sz="quarter" idx="1"/>
          </p:nvPr>
        </p:nvSpPr>
        <p:spPr/>
        <p:txBody>
          <a:bodyPr/>
          <a:lstStyle/>
          <a:p>
            <a:pPr>
              <a:buNone/>
            </a:pPr>
            <a:r>
              <a:rPr lang="en-US" dirty="0" smtClean="0"/>
              <a:t>	Christ's method alone will give true success in reaching the people. The </a:t>
            </a:r>
            <a:r>
              <a:rPr lang="en-US" dirty="0" err="1" smtClean="0"/>
              <a:t>Saviour</a:t>
            </a:r>
            <a:r>
              <a:rPr lang="en-US" dirty="0" smtClean="0"/>
              <a:t> mingled with men as one who desired their good. He showed His sympathy for them, ministered to their needs, and won their confidence. Then He bade them, "Follow Me." </a:t>
            </a:r>
          </a:p>
          <a:p>
            <a:pPr lvl="1">
              <a:buNone/>
            </a:pPr>
            <a:r>
              <a:rPr lang="en-US" dirty="0" smtClean="0"/>
              <a:t>					Ministry of Healing, p. 143.</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224</TotalTime>
  <Words>933</Words>
  <Application>Microsoft Macintosh PowerPoint</Application>
  <PresentationFormat>On-screen Show (4:3)</PresentationFormat>
  <Paragraphs>118</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PUBLIC CAMPUS MINISTRY Why Bother?</vt:lpstr>
      <vt:lpstr>The Problem</vt:lpstr>
      <vt:lpstr>Where Are They?</vt:lpstr>
      <vt:lpstr>PowerPoint Presentation</vt:lpstr>
      <vt:lpstr>PowerPoint Presentation</vt:lpstr>
      <vt:lpstr>If you are a Student</vt:lpstr>
      <vt:lpstr>If you are a Student</vt:lpstr>
      <vt:lpstr>If you are a Student</vt:lpstr>
      <vt:lpstr>Christ’s Method Alone</vt:lpstr>
      <vt:lpstr>The Campus Ministry Universe</vt:lpstr>
      <vt:lpstr>Model: High School Students</vt:lpstr>
      <vt:lpstr>Model: Young Professionals</vt:lpstr>
      <vt:lpstr>Model: Academics</vt:lpstr>
      <vt:lpstr>Model: Church Members</vt:lpstr>
      <vt:lpstr>If you’re a Church Member</vt:lpstr>
      <vt:lpstr>You are not Alone</vt:lpstr>
      <vt:lpstr>Simplicity</vt:lpstr>
      <vt:lpstr>Campus Ministry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CAMPUS MINISTRY Why Bother?</dc:title>
  <dc:creator>Josephine Elia</dc:creator>
  <cp:lastModifiedBy>Josephine Elia</cp:lastModifiedBy>
  <cp:revision>29</cp:revision>
  <dcterms:created xsi:type="dcterms:W3CDTF">2016-02-08T23:37:17Z</dcterms:created>
  <dcterms:modified xsi:type="dcterms:W3CDTF">2016-02-13T20:19:18Z</dcterms:modified>
</cp:coreProperties>
</file>