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notesMasterIdLst>
    <p:notesMasterId r:id="rId27"/>
  </p:notesMasterIdLst>
  <p:sldIdLst>
    <p:sldId id="256" r:id="rId2"/>
    <p:sldId id="276" r:id="rId3"/>
    <p:sldId id="261" r:id="rId4"/>
    <p:sldId id="257" r:id="rId5"/>
    <p:sldId id="260" r:id="rId6"/>
    <p:sldId id="258" r:id="rId7"/>
    <p:sldId id="259" r:id="rId8"/>
    <p:sldId id="267" r:id="rId9"/>
    <p:sldId id="274" r:id="rId10"/>
    <p:sldId id="262" r:id="rId11"/>
    <p:sldId id="270" r:id="rId12"/>
    <p:sldId id="273" r:id="rId13"/>
    <p:sldId id="263" r:id="rId14"/>
    <p:sldId id="264" r:id="rId15"/>
    <p:sldId id="275" r:id="rId16"/>
    <p:sldId id="265" r:id="rId17"/>
    <p:sldId id="266" r:id="rId18"/>
    <p:sldId id="269" r:id="rId19"/>
    <p:sldId id="268" r:id="rId20"/>
    <p:sldId id="272" r:id="rId21"/>
    <p:sldId id="277"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ABBCC0-74D2-CE4A-BD61-35F10C8F989F}" type="datetimeFigureOut">
              <a:rPr lang="en-US" smtClean="0"/>
              <a:t>2/12/2016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06B91-3130-5646-A2F6-318B9DE1D05F}" type="slidenum">
              <a:rPr lang="en-US" smtClean="0"/>
              <a:t>‹#›</a:t>
            </a:fld>
            <a:endParaRPr lang="en-US"/>
          </a:p>
        </p:txBody>
      </p:sp>
    </p:spTree>
    <p:extLst>
      <p:ext uri="{BB962C8B-B14F-4D97-AF65-F5344CB8AC3E}">
        <p14:creationId xmlns:p14="http://schemas.microsoft.com/office/powerpoint/2010/main" val="3971317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606B91-3130-5646-A2F6-318B9DE1D05F}" type="slidenum">
              <a:rPr lang="en-US" smtClean="0"/>
              <a:t>7</a:t>
            </a:fld>
            <a:endParaRPr lang="en-US"/>
          </a:p>
        </p:txBody>
      </p:sp>
    </p:spTree>
    <p:extLst>
      <p:ext uri="{BB962C8B-B14F-4D97-AF65-F5344CB8AC3E}">
        <p14:creationId xmlns:p14="http://schemas.microsoft.com/office/powerpoint/2010/main" val="36119142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2/12/2016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368789852"/>
      </p:ext>
    </p:extLst>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06764251"/>
      </p:ext>
    </p:extLst>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2/12/2016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81143798"/>
      </p:ext>
    </p:extLst>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2/12/2016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92649668"/>
      </p:ext>
    </p:extLst>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2/12/2016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4126902"/>
      </p:ext>
    </p:extLst>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19494911"/>
      </p:ext>
    </p:extLst>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0033010"/>
      </p:ext>
    </p:extLst>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0859060"/>
      </p:ext>
    </p:extLst>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2/12/2016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48207009"/>
      </p:ext>
    </p:extLst>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99915240"/>
      </p:ext>
    </p:extLst>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2/12/2016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50132126"/>
      </p:ext>
    </p:extLst>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59722943"/>
      </p:ext>
    </p:extLst>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44026112"/>
      </p:ext>
    </p:extLst>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25390004"/>
      </p:ext>
    </p:extLst>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79319422"/>
      </p:ext>
    </p:extLst>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0494664"/>
      </p:ext>
    </p:extLst>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03235422"/>
      </p:ext>
    </p:extLst>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2/12/2016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4284017200"/>
      </p:ext>
    </p:extLst>
  </p:cSld>
  <p:clrMap bg1="dk1" tx1="lt1" bg2="dk2" tx2="lt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 id="2147483841" r:id="rId17"/>
  </p:sldLayoutIdLst>
  <p:transition spd="slow">
    <p:comb/>
  </p:transition>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a:t>How to Start a Youth Group With Just You and God</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73942783"/>
      </p:ext>
    </p:extLst>
  </p:cSld>
  <p:clrMapOvr>
    <a:masterClrMapping/>
  </p:clrMapOvr>
  <p:transition spd="slow">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5 things you need to do</a:t>
            </a:r>
          </a:p>
        </p:txBody>
      </p:sp>
      <p:sp>
        <p:nvSpPr>
          <p:cNvPr id="3" name="Content Placeholder 2"/>
          <p:cNvSpPr>
            <a:spLocks noGrp="1"/>
          </p:cNvSpPr>
          <p:nvPr>
            <p:ph idx="1"/>
          </p:nvPr>
        </p:nvSpPr>
        <p:spPr/>
        <p:txBody>
          <a:bodyPr>
            <a:normAutofit/>
          </a:bodyPr>
          <a:lstStyle/>
          <a:p>
            <a:r>
              <a:rPr lang="en-US" sz="3600"/>
              <a:t>Be committed to the youth. Don’t start a youth group of you aren’t ready to make sacrifices</a:t>
            </a:r>
          </a:p>
          <a:p>
            <a:r>
              <a:rPr lang="en-US" sz="3600"/>
              <a:t>Remember to keep God at the center of it.</a:t>
            </a:r>
          </a:p>
          <a:p>
            <a:r>
              <a:rPr lang="en-US" sz="3600"/>
              <a:t>Be prepared. You can’t just wing it.</a:t>
            </a:r>
          </a:p>
          <a:p>
            <a:r>
              <a:rPr lang="en-US" sz="3600"/>
              <a:t>Pray. Pray. Pray.</a:t>
            </a:r>
          </a:p>
          <a:p>
            <a:r>
              <a:rPr lang="en-US" sz="3600"/>
              <a:t>Remember to have fun! </a:t>
            </a:r>
          </a:p>
          <a:p>
            <a:pPr marL="0" indent="0">
              <a:buNone/>
            </a:pPr>
            <a:endParaRPr lang="en-US" sz="3600"/>
          </a:p>
          <a:p>
            <a:pPr marL="0" indent="0">
              <a:buNone/>
            </a:pPr>
            <a:endParaRPr lang="en-US" sz="3600"/>
          </a:p>
          <a:p>
            <a:pPr marL="0" indent="0">
              <a:buNone/>
            </a:pPr>
            <a:endParaRPr lang="en-US" sz="3600"/>
          </a:p>
          <a:p>
            <a:pPr marL="0" indent="0">
              <a:buNone/>
            </a:pPr>
            <a:endParaRPr lang="en-US" sz="3600"/>
          </a:p>
          <a:p>
            <a:pPr marL="0" indent="0">
              <a:buNone/>
            </a:pPr>
            <a:endParaRPr lang="en-US" sz="3600"/>
          </a:p>
          <a:p>
            <a:pPr marL="0" indent="0">
              <a:buNone/>
            </a:pPr>
            <a:endParaRPr lang="en-US" sz="3600"/>
          </a:p>
        </p:txBody>
      </p:sp>
    </p:spTree>
    <p:extLst>
      <p:ext uri="{BB962C8B-B14F-4D97-AF65-F5344CB8AC3E}">
        <p14:creationId xmlns:p14="http://schemas.microsoft.com/office/powerpoint/2010/main" val="1223682271"/>
      </p:ext>
    </p:extLst>
  </p:cSld>
  <p:clrMapOvr>
    <a:masterClrMapping/>
  </p:clrMapOvr>
  <p:transition spd="slow">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5 things you don’t want to do</a:t>
            </a:r>
          </a:p>
        </p:txBody>
      </p:sp>
      <p:sp>
        <p:nvSpPr>
          <p:cNvPr id="3" name="Content Placeholder 2"/>
          <p:cNvSpPr>
            <a:spLocks noGrp="1"/>
          </p:cNvSpPr>
          <p:nvPr>
            <p:ph idx="1"/>
          </p:nvPr>
        </p:nvSpPr>
        <p:spPr>
          <a:xfrm>
            <a:off x="355573" y="1864332"/>
            <a:ext cx="10820400" cy="4024125"/>
          </a:xfrm>
        </p:spPr>
        <p:txBody>
          <a:bodyPr>
            <a:normAutofit fontScale="92500" lnSpcReduction="20000"/>
          </a:bodyPr>
          <a:lstStyle/>
          <a:p>
            <a:r>
              <a:rPr lang="en-US" sz="3500"/>
              <a:t>Don’t“Talk at your Youth Group”. Give them space to be heard.</a:t>
            </a:r>
          </a:p>
          <a:p>
            <a:r>
              <a:rPr lang="en-US" sz="3500"/>
              <a:t>Don’t be late. If you can’t make it on time, Why should they?</a:t>
            </a:r>
          </a:p>
          <a:p>
            <a:r>
              <a:rPr lang="en-US" sz="3500"/>
              <a:t>Don’t focus just on ministry. Do some fun activities as well.</a:t>
            </a:r>
          </a:p>
          <a:p>
            <a:r>
              <a:rPr lang="en-US" sz="3500"/>
              <a:t>Don‘t stop praying. I can’t stress enough how important PRAYER is.</a:t>
            </a:r>
          </a:p>
          <a:p>
            <a:r>
              <a:rPr lang="en-US" sz="3500"/>
              <a:t>Don't do everything yourself. Delegate and let others in the group help.</a:t>
            </a:r>
          </a:p>
          <a:p>
            <a:pPr marL="0" indent="0">
              <a:buNone/>
            </a:pPr>
            <a:endParaRPr lang="en-US" sz="3200"/>
          </a:p>
          <a:p>
            <a:pPr marL="0" indent="0">
              <a:buNone/>
            </a:pPr>
            <a:endParaRPr lang="en-US" sz="3200"/>
          </a:p>
        </p:txBody>
      </p:sp>
    </p:spTree>
    <p:extLst>
      <p:ext uri="{BB962C8B-B14F-4D97-AF65-F5344CB8AC3E}">
        <p14:creationId xmlns:p14="http://schemas.microsoft.com/office/powerpoint/2010/main" val="2953981900"/>
      </p:ext>
    </p:extLst>
  </p:cSld>
  <p:clrMapOvr>
    <a:masterClrMapping/>
  </p:clrMapOvr>
  <p:transition spd="slow">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your vision?</a:t>
            </a:r>
          </a:p>
        </p:txBody>
      </p:sp>
      <p:sp>
        <p:nvSpPr>
          <p:cNvPr id="3" name="Content Placeholder 2"/>
          <p:cNvSpPr>
            <a:spLocks noGrp="1"/>
          </p:cNvSpPr>
          <p:nvPr>
            <p:ph idx="1"/>
          </p:nvPr>
        </p:nvSpPr>
        <p:spPr>
          <a:xfrm>
            <a:off x="319826" y="1913867"/>
            <a:ext cx="12986115" cy="4024125"/>
          </a:xfrm>
        </p:spPr>
        <p:txBody>
          <a:bodyPr>
            <a:normAutofit/>
          </a:bodyPr>
          <a:lstStyle/>
          <a:p>
            <a:r>
              <a:rPr lang="en-US" sz="3200"/>
              <a:t>Who do you want to impact?</a:t>
            </a:r>
          </a:p>
          <a:p>
            <a:r>
              <a:rPr lang="en-US" sz="3200"/>
              <a:t>How does your vision impact your community?</a:t>
            </a:r>
          </a:p>
          <a:p>
            <a:r>
              <a:rPr lang="en-US" sz="3200"/>
              <a:t>How and where do you start it for the maximum impact?</a:t>
            </a:r>
          </a:p>
          <a:p>
            <a:r>
              <a:rPr lang="en-US" sz="3200"/>
              <a:t>Who else shares your vision?</a:t>
            </a:r>
          </a:p>
          <a:p>
            <a:r>
              <a:rPr lang="en-US" sz="3200"/>
              <a:t>Most importantly how does God fit into your vision? </a:t>
            </a:r>
          </a:p>
        </p:txBody>
      </p:sp>
    </p:spTree>
    <p:extLst>
      <p:ext uri="{BB962C8B-B14F-4D97-AF65-F5344CB8AC3E}">
        <p14:creationId xmlns:p14="http://schemas.microsoft.com/office/powerpoint/2010/main" val="590836625"/>
      </p:ext>
    </p:extLst>
  </p:cSld>
  <p:clrMapOvr>
    <a:masterClrMapping/>
  </p:clrMapOvr>
  <p:transition spd="slow">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do we do outreach ministry?</a:t>
            </a:r>
          </a:p>
        </p:txBody>
      </p:sp>
      <p:sp>
        <p:nvSpPr>
          <p:cNvPr id="3" name="Content Placeholder 2"/>
          <p:cNvSpPr>
            <a:spLocks noGrp="1"/>
          </p:cNvSpPr>
          <p:nvPr>
            <p:ph idx="1"/>
          </p:nvPr>
        </p:nvSpPr>
        <p:spPr/>
        <p:txBody>
          <a:bodyPr>
            <a:normAutofit/>
          </a:bodyPr>
          <a:lstStyle/>
          <a:p>
            <a:pPr marL="0" indent="0" algn="ctr">
              <a:buNone/>
            </a:pPr>
            <a:r>
              <a:rPr lang="en-US" sz="3600" b="1"/>
              <a:t>If our church was gone tomorrow, would the community notice?</a:t>
            </a:r>
          </a:p>
          <a:p>
            <a:pPr marL="0" indent="0">
              <a:buNone/>
            </a:pPr>
            <a:r>
              <a:rPr lang="en-US" sz="3200"/>
              <a:t>We want to be the shining light in our community by servicing their needs. By doing that we are building relationships with them and showing them the love of Jesus. Sometimes we don’t have to go very far to be a missionary.</a:t>
            </a:r>
          </a:p>
        </p:txBody>
      </p:sp>
    </p:spTree>
    <p:extLst>
      <p:ext uri="{BB962C8B-B14F-4D97-AF65-F5344CB8AC3E}">
        <p14:creationId xmlns:p14="http://schemas.microsoft.com/office/powerpoint/2010/main" val="4093034444"/>
      </p:ext>
    </p:extLst>
  </p:cSld>
  <p:clrMapOvr>
    <a:masterClrMapping/>
  </p:clrMapOvr>
  <p:transition spd="slow">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do we minister to our church?</a:t>
            </a:r>
          </a:p>
        </p:txBody>
      </p:sp>
      <p:sp>
        <p:nvSpPr>
          <p:cNvPr id="3" name="Content Placeholder 2"/>
          <p:cNvSpPr>
            <a:spLocks noGrp="1"/>
          </p:cNvSpPr>
          <p:nvPr>
            <p:ph idx="1"/>
          </p:nvPr>
        </p:nvSpPr>
        <p:spPr/>
        <p:txBody>
          <a:bodyPr>
            <a:normAutofit/>
          </a:bodyPr>
          <a:lstStyle/>
          <a:p>
            <a:pPr marL="0" indent="0">
              <a:buNone/>
            </a:pPr>
            <a:r>
              <a:rPr lang="en-US" sz="3600" b="1"/>
              <a:t>Let no one despise your youth, but be an example to the believers in word, in conduct, in love, in spirit, in faith and in purity. 1Timothy 4:12</a:t>
            </a:r>
          </a:p>
          <a:p>
            <a:pPr marL="0" indent="0">
              <a:buNone/>
            </a:pPr>
            <a:r>
              <a:rPr lang="en-US" sz="3600"/>
              <a:t>We want to minister to our church members, reach out to the ones that no longer come to church and build relationships with our church members. We want to make church a </a:t>
            </a:r>
            <a:r>
              <a:rPr lang="en-US" sz="3600" b="1"/>
              <a:t>family.</a:t>
            </a:r>
            <a:endParaRPr lang="en-US" sz="3600"/>
          </a:p>
        </p:txBody>
      </p:sp>
    </p:spTree>
    <p:extLst>
      <p:ext uri="{BB962C8B-B14F-4D97-AF65-F5344CB8AC3E}">
        <p14:creationId xmlns:p14="http://schemas.microsoft.com/office/powerpoint/2010/main" val="1408805542"/>
      </p:ext>
    </p:extLst>
  </p:cSld>
  <p:clrMapOvr>
    <a:masterClrMapping/>
  </p:clrMapOvr>
  <p:transition spd="slow">
    <p:comb/>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do we do Youth ministry?</a:t>
            </a:r>
          </a:p>
        </p:txBody>
      </p:sp>
      <p:sp>
        <p:nvSpPr>
          <p:cNvPr id="3" name="Content Placeholder 2"/>
          <p:cNvSpPr>
            <a:spLocks noGrp="1"/>
          </p:cNvSpPr>
          <p:nvPr>
            <p:ph idx="1"/>
          </p:nvPr>
        </p:nvSpPr>
        <p:spPr/>
        <p:txBody>
          <a:bodyPr>
            <a:normAutofit/>
          </a:bodyPr>
          <a:lstStyle/>
          <a:p>
            <a:pPr marL="0" indent="0">
              <a:buNone/>
            </a:pPr>
            <a:r>
              <a:rPr lang="en-US" sz="3200" b="1"/>
              <a:t>Youth ministry is the effort to help each and every young person to grow personally and spiritually with God.</a:t>
            </a:r>
          </a:p>
          <a:p>
            <a:pPr marL="0" indent="0">
              <a:buNone/>
            </a:pPr>
            <a:r>
              <a:rPr lang="en-US" sz="3200"/>
              <a:t>We not only want to minister to our young people in the church, but one of our main goals is to reach out and reconnect with the youth that aren’t in the church anymore. Our goal is to show Christ to them and help them come back to Him.</a:t>
            </a:r>
          </a:p>
        </p:txBody>
      </p:sp>
    </p:spTree>
    <p:extLst>
      <p:ext uri="{BB962C8B-B14F-4D97-AF65-F5344CB8AC3E}">
        <p14:creationId xmlns:p14="http://schemas.microsoft.com/office/powerpoint/2010/main" val="1831940173"/>
      </p:ext>
    </p:extLst>
  </p:cSld>
  <p:clrMapOvr>
    <a:masterClrMapping/>
  </p:clrMapOvr>
  <p:transition spd="slow">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we are doing Community outreach</a:t>
            </a:r>
          </a:p>
        </p:txBody>
      </p:sp>
      <p:sp>
        <p:nvSpPr>
          <p:cNvPr id="3" name="Content Placeholder 2"/>
          <p:cNvSpPr>
            <a:spLocks noGrp="1"/>
          </p:cNvSpPr>
          <p:nvPr>
            <p:ph idx="1"/>
          </p:nvPr>
        </p:nvSpPr>
        <p:spPr/>
        <p:txBody>
          <a:bodyPr>
            <a:normAutofit lnSpcReduction="10000"/>
          </a:bodyPr>
          <a:lstStyle/>
          <a:p>
            <a:r>
              <a:rPr lang="en-US" sz="3600"/>
              <a:t>Door to door prayer walks. </a:t>
            </a:r>
          </a:p>
          <a:p>
            <a:r>
              <a:rPr lang="en-US" sz="3600"/>
              <a:t>Passing out baggies with cards, candy/cookies and GLOW.</a:t>
            </a:r>
          </a:p>
          <a:p>
            <a:r>
              <a:rPr lang="en-US" sz="3600"/>
              <a:t>Doing health surveys and bible studies.</a:t>
            </a:r>
          </a:p>
          <a:p>
            <a:r>
              <a:rPr lang="en-US" sz="3600"/>
              <a:t>Ingathering for hope for humanity.</a:t>
            </a:r>
          </a:p>
          <a:p>
            <a:r>
              <a:rPr lang="en-US" sz="3600"/>
              <a:t>House to house yard work.</a:t>
            </a:r>
          </a:p>
          <a:p>
            <a:r>
              <a:rPr lang="en-US" sz="3600"/>
              <a:t>Homeless ministry </a:t>
            </a:r>
          </a:p>
        </p:txBody>
      </p:sp>
    </p:spTree>
    <p:extLst>
      <p:ext uri="{BB962C8B-B14F-4D97-AF65-F5344CB8AC3E}">
        <p14:creationId xmlns:p14="http://schemas.microsoft.com/office/powerpoint/2010/main" val="4111946336"/>
      </p:ext>
    </p:extLst>
  </p:cSld>
  <p:clrMapOvr>
    <a:masterClrMapping/>
  </p:clrMapOvr>
  <p:transition spd="slow">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we are ministering to our church</a:t>
            </a:r>
          </a:p>
        </p:txBody>
      </p:sp>
      <p:sp>
        <p:nvSpPr>
          <p:cNvPr id="3" name="Content Placeholder 2"/>
          <p:cNvSpPr>
            <a:spLocks noGrp="1"/>
          </p:cNvSpPr>
          <p:nvPr>
            <p:ph idx="1"/>
          </p:nvPr>
        </p:nvSpPr>
        <p:spPr/>
        <p:txBody>
          <a:bodyPr>
            <a:normAutofit/>
          </a:bodyPr>
          <a:lstStyle/>
          <a:p>
            <a:r>
              <a:rPr lang="en-US" sz="3600"/>
              <a:t>Visiting sick church members and writing cards for them.</a:t>
            </a:r>
          </a:p>
          <a:p>
            <a:r>
              <a:rPr lang="en-US" sz="3600"/>
              <a:t>Helping out with church functions.</a:t>
            </a:r>
          </a:p>
          <a:p>
            <a:r>
              <a:rPr lang="en-US" sz="3600"/>
              <a:t>Holding Youth Sabbaths at yours and other churches.</a:t>
            </a:r>
          </a:p>
          <a:p>
            <a:r>
              <a:rPr lang="en-US" sz="3600"/>
              <a:t>Reaching out to members who aren’t in church anymore.</a:t>
            </a:r>
          </a:p>
          <a:p>
            <a:endParaRPr lang="en-US" sz="3600"/>
          </a:p>
          <a:p>
            <a:pPr marL="0" indent="0">
              <a:buNone/>
            </a:pPr>
            <a:endParaRPr lang="en-US" sz="3600"/>
          </a:p>
          <a:p>
            <a:endParaRPr lang="en-US" sz="3600"/>
          </a:p>
          <a:p>
            <a:pPr marL="0" indent="0">
              <a:buNone/>
            </a:pPr>
            <a:endParaRPr lang="en-US" sz="3600"/>
          </a:p>
          <a:p>
            <a:pPr marL="0" indent="0">
              <a:buNone/>
            </a:pPr>
            <a:endParaRPr lang="en-US" sz="3600"/>
          </a:p>
        </p:txBody>
      </p:sp>
    </p:spTree>
    <p:extLst>
      <p:ext uri="{BB962C8B-B14F-4D97-AF65-F5344CB8AC3E}">
        <p14:creationId xmlns:p14="http://schemas.microsoft.com/office/powerpoint/2010/main" val="2911278359"/>
      </p:ext>
    </p:extLst>
  </p:cSld>
  <p:clrMapOvr>
    <a:masterClrMapping/>
  </p:clrMapOvr>
  <p:transition spd="slow">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we are doing Youth ministry</a:t>
            </a:r>
          </a:p>
        </p:txBody>
      </p:sp>
      <p:sp>
        <p:nvSpPr>
          <p:cNvPr id="3" name="Content Placeholder 2"/>
          <p:cNvSpPr>
            <a:spLocks noGrp="1"/>
          </p:cNvSpPr>
          <p:nvPr>
            <p:ph idx="1"/>
          </p:nvPr>
        </p:nvSpPr>
        <p:spPr/>
        <p:txBody>
          <a:bodyPr>
            <a:noAutofit/>
          </a:bodyPr>
          <a:lstStyle/>
          <a:p>
            <a:r>
              <a:rPr lang="en-US" sz="4000"/>
              <a:t>Vespers programs</a:t>
            </a:r>
          </a:p>
          <a:p>
            <a:r>
              <a:rPr lang="en-US" sz="4000"/>
              <a:t>Youth rallies in your city</a:t>
            </a:r>
          </a:p>
          <a:p>
            <a:r>
              <a:rPr lang="en-US" sz="4000"/>
              <a:t>Public Campus Ministry</a:t>
            </a:r>
          </a:p>
          <a:p>
            <a:r>
              <a:rPr lang="en-US" sz="4000"/>
              <a:t>Prayer and Support groups. </a:t>
            </a:r>
          </a:p>
          <a:p>
            <a:r>
              <a:rPr lang="en-US" sz="4000"/>
              <a:t>Friendship Evangelism</a:t>
            </a:r>
          </a:p>
          <a:p>
            <a:r>
              <a:rPr lang="en-US" sz="4000"/>
              <a:t>Gym night, Movie and Pizza nights, etc.</a:t>
            </a:r>
          </a:p>
          <a:p>
            <a:pPr marL="0" indent="0">
              <a:buNone/>
            </a:pPr>
            <a:r>
              <a:rPr lang="en-US" sz="4000"/>
              <a:t>  </a:t>
            </a:r>
          </a:p>
          <a:p>
            <a:pPr marL="0" indent="0">
              <a:buNone/>
            </a:pPr>
            <a:r>
              <a:rPr lang="en-US" sz="4000"/>
              <a:t> </a:t>
            </a:r>
          </a:p>
        </p:txBody>
      </p:sp>
    </p:spTree>
    <p:extLst>
      <p:ext uri="{BB962C8B-B14F-4D97-AF65-F5344CB8AC3E}">
        <p14:creationId xmlns:p14="http://schemas.microsoft.com/office/powerpoint/2010/main" val="1805179108"/>
      </p:ext>
    </p:extLst>
  </p:cSld>
  <p:clrMapOvr>
    <a:masterClrMapping/>
  </p:clrMapOvr>
  <p:transition spd="slow">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Suggested readings</a:t>
            </a:r>
            <a:br>
              <a:rPr lang="en-US"/>
            </a:br>
            <a:endParaRPr lang="en-US"/>
          </a:p>
        </p:txBody>
      </p:sp>
      <p:sp>
        <p:nvSpPr>
          <p:cNvPr id="3" name="Content Placeholder 2"/>
          <p:cNvSpPr>
            <a:spLocks noGrp="1"/>
          </p:cNvSpPr>
          <p:nvPr>
            <p:ph idx="1"/>
          </p:nvPr>
        </p:nvSpPr>
        <p:spPr/>
        <p:txBody>
          <a:bodyPr>
            <a:normAutofit/>
          </a:bodyPr>
          <a:lstStyle/>
          <a:p>
            <a:r>
              <a:rPr lang="en-US" sz="4000"/>
              <a:t>Steps to Christ</a:t>
            </a:r>
          </a:p>
          <a:p>
            <a:r>
              <a:rPr lang="en-US" sz="4000"/>
              <a:t>Messages to Young People</a:t>
            </a:r>
          </a:p>
          <a:p>
            <a:r>
              <a:rPr lang="en-US" sz="4000"/>
              <a:t>Christ’s Object Lessons</a:t>
            </a:r>
          </a:p>
          <a:p>
            <a:r>
              <a:rPr lang="en-US" sz="4000"/>
              <a:t>Get a good devotional</a:t>
            </a:r>
          </a:p>
          <a:p>
            <a:r>
              <a:rPr lang="en-US" sz="4000"/>
              <a:t>The Desire of Ages</a:t>
            </a:r>
          </a:p>
          <a:p>
            <a:r>
              <a:rPr lang="en-US" sz="4000"/>
              <a:t>The Bible</a:t>
            </a:r>
          </a:p>
          <a:p>
            <a:endParaRPr lang="en-US" sz="4000"/>
          </a:p>
        </p:txBody>
      </p:sp>
    </p:spTree>
    <p:extLst>
      <p:ext uri="{BB962C8B-B14F-4D97-AF65-F5344CB8AC3E}">
        <p14:creationId xmlns:p14="http://schemas.microsoft.com/office/powerpoint/2010/main" val="2055687397"/>
      </p:ext>
    </p:extLst>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youth ministry?</a:t>
            </a:r>
          </a:p>
        </p:txBody>
      </p:sp>
      <p:sp>
        <p:nvSpPr>
          <p:cNvPr id="3" name="Content Placeholder 2"/>
          <p:cNvSpPr>
            <a:spLocks noGrp="1"/>
          </p:cNvSpPr>
          <p:nvPr>
            <p:ph idx="1"/>
          </p:nvPr>
        </p:nvSpPr>
        <p:spPr/>
        <p:txBody>
          <a:bodyPr vert="horz" lIns="91440" tIns="45720" rIns="91440" bIns="45720" rtlCol="0">
            <a:normAutofit/>
          </a:bodyPr>
          <a:lstStyle/>
          <a:p>
            <a:br>
              <a:rPr lang="en-US" sz="2000" b="1">
                <a:solidFill>
                  <a:srgbClr val="000000"/>
                </a:solidFill>
                <a:latin typeface="Lato"/>
              </a:rPr>
            </a:br>
            <a:r>
              <a:rPr lang="en-US" sz="2000" b="1">
                <a:solidFill>
                  <a:srgbClr val="000000"/>
                </a:solidFill>
                <a:latin typeface="Lato"/>
              </a:rPr>
              <a:t>Youth ministry is discipleship not just gathering a crowd &gt;&gt; Our goal is to help teens follow Christ with all of their life. We are not just trying to reach teens, we are also trying to shape them to look more like Jesus. This is not hype. We see this happen by leading teens to engage in worship, study God’s Word through relevant teaching, and process faith through small group led by adult mentors. Our hope is to lead teens to be followers of Jesus with all their life.</a:t>
            </a:r>
          </a:p>
        </p:txBody>
      </p:sp>
      <p:sp>
        <p:nvSpPr>
          <p:cNvPr id="5" name="Content Placeholder 2"/>
          <p:cNvSpPr txBox="1">
            <a:spLocks/>
          </p:cNvSpPr>
          <p:nvPr/>
        </p:nvSpPr>
        <p:spPr>
          <a:xfrm>
            <a:off x="838200" y="2346960"/>
            <a:ext cx="10820400" cy="4024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br>
              <a:rPr lang="en-US" sz="2000" b="1">
                <a:solidFill>
                  <a:srgbClr val="000000"/>
                </a:solidFill>
                <a:latin typeface="Lato"/>
              </a:rPr>
            </a:br>
            <a:r>
              <a:rPr lang="en-US" sz="2000" b="1">
                <a:solidFill>
                  <a:srgbClr val="000000"/>
                </a:solidFill>
                <a:latin typeface="Lato"/>
              </a:rPr>
              <a:t>Youth ministry is discipleship not just gathering a crowd &gt;&gt; Our goal is to help teens follow Christ with all of their life. We are not just trying to reach teens, we are also trying to shape them to look more like Jesus. This is not hype. We see this happen by leading teens to engage in worship, study God’s Word through relevant teaching, and process faith through small group led by adult mentors. Our hope is to lead teens to be followers of Jesus with all their life.</a:t>
            </a:r>
          </a:p>
        </p:txBody>
      </p:sp>
      <p:sp>
        <p:nvSpPr>
          <p:cNvPr id="7" name="Content Placeholder 2"/>
          <p:cNvSpPr txBox="1">
            <a:spLocks/>
          </p:cNvSpPr>
          <p:nvPr/>
        </p:nvSpPr>
        <p:spPr>
          <a:xfrm>
            <a:off x="1533106" y="1278514"/>
            <a:ext cx="10055729" cy="44243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br>
              <a:rPr lang="en-US" sz="2000" b="1">
                <a:solidFill>
                  <a:srgbClr val="000000"/>
                </a:solidFill>
                <a:latin typeface="Lato"/>
              </a:rPr>
            </a:br>
            <a:r>
              <a:rPr lang="en-US" sz="2000" b="1">
                <a:solidFill>
                  <a:srgbClr val="000000"/>
                </a:solidFill>
                <a:latin typeface="Lato"/>
              </a:rPr>
              <a:t>Youth ministry is discipleship not just gathering a crowd &gt;&gt; Our goal is to help teens follow Christ with all of their life. We are not just trying to reach teens, we are also trying to shape them to look more like Jesus. This is not hype. We see this happen by leading teens to engage in worship, study God’s Word through relevant teaching, and process faith through small group led by adult mentors. Our hope is to lead teens to be followers of Jesus with all their life.</a:t>
            </a:r>
          </a:p>
        </p:txBody>
      </p:sp>
      <p:sp>
        <p:nvSpPr>
          <p:cNvPr id="9" name="Content Placeholder 2"/>
          <p:cNvSpPr txBox="1">
            <a:spLocks/>
          </p:cNvSpPr>
          <p:nvPr/>
        </p:nvSpPr>
        <p:spPr>
          <a:xfrm>
            <a:off x="990600" y="2499360"/>
            <a:ext cx="10820400" cy="4024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br>
              <a:rPr lang="en-US" sz="2000" b="1">
                <a:solidFill>
                  <a:srgbClr val="000000"/>
                </a:solidFill>
                <a:latin typeface="Lato"/>
              </a:rPr>
            </a:br>
            <a:r>
              <a:rPr lang="en-US" sz="2000" b="1">
                <a:solidFill>
                  <a:srgbClr val="000000"/>
                </a:solidFill>
                <a:latin typeface="Lato"/>
              </a:rPr>
              <a:t>Youth ministry is discipleship not just gathering a crowd &gt;&gt; Our goal is to help teens follow Christ with all of their life. We are not just trying to reach teens, we are also trying to shape them to look more like Jesus. This is not hype. We see this happen by leading teens to engage in worship, study God’s Word through relevant teaching, and process faith through small group led by adult mentors. Our hope is to lead teens to be followers of Jesus with all their life.</a:t>
            </a:r>
          </a:p>
        </p:txBody>
      </p:sp>
      <p:sp>
        <p:nvSpPr>
          <p:cNvPr id="11" name="Content Placeholder 2"/>
          <p:cNvSpPr txBox="1">
            <a:spLocks/>
          </p:cNvSpPr>
          <p:nvPr/>
        </p:nvSpPr>
        <p:spPr>
          <a:xfrm>
            <a:off x="220399" y="1737272"/>
            <a:ext cx="11751201" cy="41765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None/>
            </a:pPr>
            <a:br>
              <a:rPr lang="en-US" sz="3200" b="1">
                <a:latin typeface="Lato"/>
              </a:rPr>
            </a:br>
            <a:r>
              <a:rPr lang="en-US" sz="3200" b="1">
                <a:latin typeface="Lato"/>
              </a:rPr>
              <a:t>Youth ministry is discipleship not just gathering a crowd &gt;&gt; </a:t>
            </a:r>
            <a:r>
              <a:rPr lang="en-US" sz="3200">
                <a:latin typeface="Lato"/>
              </a:rPr>
              <a:t>Our goal is to help teens follow Christ with all of their life. We are not just trying to reach teens, we are also trying to shape them to look more like Jesus. This is not hype. We see this happen by leading teens to engage in worship, by studying God’s Word and by building a personal relationship with Christ. Our hope is to lead teens to be followers of Jesus with all of their lives.</a:t>
            </a:r>
          </a:p>
        </p:txBody>
      </p:sp>
    </p:spTree>
    <p:extLst>
      <p:ext uri="{BB962C8B-B14F-4D97-AF65-F5344CB8AC3E}">
        <p14:creationId xmlns:p14="http://schemas.microsoft.com/office/powerpoint/2010/main" val="3282760276"/>
      </p:ext>
    </p:extLst>
  </p:cSld>
  <p:clrMapOvr>
    <a:masterClrMapping/>
  </p:clrMapOvr>
  <p:transition spd="slow">
    <p:comb/>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Breakout Question #1</a:t>
            </a:r>
          </a:p>
        </p:txBody>
      </p:sp>
      <p:sp>
        <p:nvSpPr>
          <p:cNvPr id="3" name="Content Placeholder 2"/>
          <p:cNvSpPr>
            <a:spLocks noGrp="1"/>
          </p:cNvSpPr>
          <p:nvPr>
            <p:ph idx="1"/>
          </p:nvPr>
        </p:nvSpPr>
        <p:spPr/>
        <p:txBody>
          <a:bodyPr>
            <a:normAutofit/>
          </a:bodyPr>
          <a:lstStyle/>
          <a:p>
            <a:pPr marL="0" indent="0">
              <a:buNone/>
            </a:pPr>
            <a:r>
              <a:rPr lang="en-US" sz="4400"/>
              <a:t>What are some outreach ministry ideas your Youth Group could start?</a:t>
            </a:r>
          </a:p>
        </p:txBody>
      </p:sp>
    </p:spTree>
    <p:extLst>
      <p:ext uri="{BB962C8B-B14F-4D97-AF65-F5344CB8AC3E}">
        <p14:creationId xmlns:p14="http://schemas.microsoft.com/office/powerpoint/2010/main" val="418460042"/>
      </p:ext>
    </p:extLst>
  </p:cSld>
  <p:clrMapOvr>
    <a:masterClrMapping/>
  </p:clrMapOvr>
  <p:transition spd="slow">
    <p:comb/>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Breakout Question #2</a:t>
            </a:r>
          </a:p>
        </p:txBody>
      </p:sp>
      <p:sp>
        <p:nvSpPr>
          <p:cNvPr id="3" name="Content Placeholder 2"/>
          <p:cNvSpPr>
            <a:spLocks noGrp="1"/>
          </p:cNvSpPr>
          <p:nvPr>
            <p:ph idx="1"/>
          </p:nvPr>
        </p:nvSpPr>
        <p:spPr/>
        <p:txBody>
          <a:bodyPr>
            <a:normAutofit/>
          </a:bodyPr>
          <a:lstStyle/>
          <a:p>
            <a:pPr marL="0" indent="0">
              <a:buNone/>
            </a:pPr>
            <a:r>
              <a:rPr lang="en-US" sz="4400"/>
              <a:t>How can your local church support your Youth Group?</a:t>
            </a:r>
          </a:p>
        </p:txBody>
      </p:sp>
    </p:spTree>
    <p:extLst>
      <p:ext uri="{BB962C8B-B14F-4D97-AF65-F5344CB8AC3E}">
        <p14:creationId xmlns:p14="http://schemas.microsoft.com/office/powerpoint/2010/main" val="4223308"/>
      </p:ext>
    </p:extLst>
  </p:cSld>
  <p:clrMapOvr>
    <a:masterClrMapping/>
  </p:clrMapOvr>
  <p:transition spd="slow">
    <p:comb/>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Breakout Question #3</a:t>
            </a:r>
          </a:p>
        </p:txBody>
      </p:sp>
      <p:sp>
        <p:nvSpPr>
          <p:cNvPr id="3" name="Content Placeholder 2"/>
          <p:cNvSpPr>
            <a:spLocks noGrp="1"/>
          </p:cNvSpPr>
          <p:nvPr>
            <p:ph idx="1"/>
          </p:nvPr>
        </p:nvSpPr>
        <p:spPr/>
        <p:txBody>
          <a:bodyPr>
            <a:normAutofit/>
          </a:bodyPr>
          <a:lstStyle/>
          <a:p>
            <a:pPr marL="0" indent="0">
              <a:buNone/>
            </a:pPr>
            <a:r>
              <a:rPr lang="en-US" sz="4400"/>
              <a:t>What are some challenges that you have come across in your Youth Group?</a:t>
            </a:r>
          </a:p>
          <a:p>
            <a:pPr marL="0" indent="0">
              <a:buNone/>
            </a:pPr>
            <a:r>
              <a:rPr lang="en-US" sz="4400"/>
              <a:t>What solutions have you found to be useful?</a:t>
            </a:r>
          </a:p>
        </p:txBody>
      </p:sp>
    </p:spTree>
    <p:extLst>
      <p:ext uri="{BB962C8B-B14F-4D97-AF65-F5344CB8AC3E}">
        <p14:creationId xmlns:p14="http://schemas.microsoft.com/office/powerpoint/2010/main" val="556393576"/>
      </p:ext>
    </p:extLst>
  </p:cSld>
  <p:clrMapOvr>
    <a:masterClrMapping/>
  </p:clrMapOvr>
  <p:transition spd="slow">
    <p:comb/>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Breakout Question #4</a:t>
            </a:r>
          </a:p>
        </p:txBody>
      </p:sp>
      <p:sp>
        <p:nvSpPr>
          <p:cNvPr id="3" name="Content Placeholder 2"/>
          <p:cNvSpPr>
            <a:spLocks noGrp="1"/>
          </p:cNvSpPr>
          <p:nvPr>
            <p:ph idx="1"/>
          </p:nvPr>
        </p:nvSpPr>
        <p:spPr/>
        <p:txBody>
          <a:bodyPr>
            <a:normAutofit/>
          </a:bodyPr>
          <a:lstStyle/>
          <a:p>
            <a:pPr marL="0" indent="0">
              <a:buNone/>
            </a:pPr>
            <a:r>
              <a:rPr lang="en-US" sz="4400"/>
              <a:t>How can you get the church involved with your Youth Group? </a:t>
            </a:r>
          </a:p>
          <a:p>
            <a:pPr marL="0" indent="0">
              <a:buNone/>
            </a:pPr>
            <a:r>
              <a:rPr lang="en-US" sz="4400"/>
              <a:t>How can you get your Youth Group involved with the church?</a:t>
            </a:r>
          </a:p>
        </p:txBody>
      </p:sp>
    </p:spTree>
    <p:extLst>
      <p:ext uri="{BB962C8B-B14F-4D97-AF65-F5344CB8AC3E}">
        <p14:creationId xmlns:p14="http://schemas.microsoft.com/office/powerpoint/2010/main" val="1519639227"/>
      </p:ext>
    </p:extLst>
  </p:cSld>
  <p:clrMapOvr>
    <a:masterClrMapping/>
  </p:clrMapOvr>
  <p:transition spd="slow">
    <p:comb/>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Breakout Question #5</a:t>
            </a:r>
          </a:p>
        </p:txBody>
      </p:sp>
      <p:sp>
        <p:nvSpPr>
          <p:cNvPr id="3" name="Content Placeholder 2"/>
          <p:cNvSpPr>
            <a:spLocks noGrp="1"/>
          </p:cNvSpPr>
          <p:nvPr>
            <p:ph idx="1"/>
          </p:nvPr>
        </p:nvSpPr>
        <p:spPr/>
        <p:txBody>
          <a:bodyPr>
            <a:normAutofit/>
          </a:bodyPr>
          <a:lstStyle/>
          <a:p>
            <a:pPr marL="0" indent="0">
              <a:buNone/>
            </a:pPr>
            <a:r>
              <a:rPr lang="en-US" sz="4400"/>
              <a:t>Any other questions or thoughts??</a:t>
            </a:r>
          </a:p>
        </p:txBody>
      </p:sp>
    </p:spTree>
    <p:extLst>
      <p:ext uri="{BB962C8B-B14F-4D97-AF65-F5344CB8AC3E}">
        <p14:creationId xmlns:p14="http://schemas.microsoft.com/office/powerpoint/2010/main" val="1296243323"/>
      </p:ext>
    </p:extLst>
  </p:cSld>
  <p:clrMapOvr>
    <a:masterClrMapping/>
  </p:clrMapOvr>
  <p:transition spd="slow">
    <p:comb/>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Final Thought</a:t>
            </a:r>
          </a:p>
        </p:txBody>
      </p:sp>
      <p:sp>
        <p:nvSpPr>
          <p:cNvPr id="3" name="Content Placeholder 2"/>
          <p:cNvSpPr>
            <a:spLocks noGrp="1"/>
          </p:cNvSpPr>
          <p:nvPr>
            <p:ph idx="1"/>
          </p:nvPr>
        </p:nvSpPr>
        <p:spPr/>
        <p:txBody>
          <a:bodyPr>
            <a:normAutofit/>
          </a:bodyPr>
          <a:lstStyle/>
          <a:p>
            <a:r>
              <a:rPr lang="en-US" sz="3600">
                <a:effectLst/>
                <a:latin typeface="Calibri" panose="020F0502020204030204" pitchFamily="34" charset="0"/>
                <a:ea typeface="Times New Roman" panose="02020603050405020304" pitchFamily="18" charset="0"/>
                <a:cs typeface="Times New Roman" panose="02020603050405020304" pitchFamily="18" charset="0"/>
              </a:rPr>
              <a:t>If Christians were to act in concert, moving forward as one, under the direction of one Power, for the accomplishment of one purpose, </a:t>
            </a:r>
            <a:r>
              <a:rPr lang="en-US" sz="3600" b="1">
                <a:effectLst/>
                <a:latin typeface="Calibri" panose="020F0502020204030204" pitchFamily="34" charset="0"/>
                <a:ea typeface="Times New Roman" panose="02020603050405020304" pitchFamily="18" charset="0"/>
                <a:cs typeface="Times New Roman" panose="02020603050405020304" pitchFamily="18" charset="0"/>
              </a:rPr>
              <a:t>they would move the world.</a:t>
            </a:r>
          </a:p>
          <a:p>
            <a:r>
              <a:rPr lang="en-US" sz="3600">
                <a:effectLst/>
                <a:latin typeface="Calibri" panose="020F0502020204030204" pitchFamily="34" charset="0"/>
                <a:ea typeface="Times New Roman" panose="02020603050405020304" pitchFamily="18" charset="0"/>
                <a:cs typeface="Times New Roman" panose="02020603050405020304" pitchFamily="18" charset="0"/>
              </a:rPr>
              <a:t>God doesn’t care about your inability. He doesn’t care about your ability. All he cares about is your </a:t>
            </a:r>
            <a:r>
              <a:rPr lang="en-US" sz="3600" b="1">
                <a:effectLst/>
                <a:latin typeface="Calibri" panose="020F0502020204030204" pitchFamily="34" charset="0"/>
                <a:ea typeface="Times New Roman" panose="02020603050405020304" pitchFamily="18" charset="0"/>
                <a:cs typeface="Times New Roman" panose="02020603050405020304" pitchFamily="18" charset="0"/>
              </a:rPr>
              <a:t>AVAILABILITY.</a:t>
            </a:r>
            <a:endParaRPr lang="en-US" sz="36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36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US" sz="4000"/>
          </a:p>
        </p:txBody>
      </p:sp>
    </p:spTree>
    <p:extLst>
      <p:ext uri="{BB962C8B-B14F-4D97-AF65-F5344CB8AC3E}">
        <p14:creationId xmlns:p14="http://schemas.microsoft.com/office/powerpoint/2010/main" val="1628105919"/>
      </p:ext>
    </p:extLst>
  </p:cSld>
  <p:clrMapOvr>
    <a:masterClrMapping/>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It’s Just Me? What can I do?</a:t>
            </a:r>
          </a:p>
        </p:txBody>
      </p:sp>
      <p:sp>
        <p:nvSpPr>
          <p:cNvPr id="3" name="Content Placeholder 2"/>
          <p:cNvSpPr>
            <a:spLocks noGrp="1"/>
          </p:cNvSpPr>
          <p:nvPr>
            <p:ph idx="1"/>
          </p:nvPr>
        </p:nvSpPr>
        <p:spPr/>
        <p:txBody>
          <a:bodyPr>
            <a:normAutofit/>
          </a:bodyPr>
          <a:lstStyle/>
          <a:p>
            <a:r>
              <a:rPr lang="en-US" sz="3600"/>
              <a:t>Samuel = God called Samuel to become a leader, judge and prophet.</a:t>
            </a:r>
          </a:p>
          <a:p>
            <a:r>
              <a:rPr lang="en-US" sz="3600"/>
              <a:t>David = God used David to defeat Goliath and to lead a nation.</a:t>
            </a:r>
          </a:p>
          <a:p>
            <a:r>
              <a:rPr lang="en-US" sz="3600"/>
              <a:t>Joseph = God used Joseph to save his family and a whole nation.</a:t>
            </a:r>
          </a:p>
          <a:p>
            <a:pPr marL="0" indent="0">
              <a:buNone/>
            </a:pPr>
            <a:endParaRPr lang="en-US" sz="3600"/>
          </a:p>
          <a:p>
            <a:pPr marL="0" indent="0">
              <a:buNone/>
            </a:pPr>
            <a:endParaRPr lang="en-US" sz="3600"/>
          </a:p>
        </p:txBody>
      </p:sp>
    </p:spTree>
    <p:extLst>
      <p:ext uri="{BB962C8B-B14F-4D97-AF65-F5344CB8AC3E}">
        <p14:creationId xmlns:p14="http://schemas.microsoft.com/office/powerpoint/2010/main" val="1234842254"/>
      </p:ext>
    </p:extLst>
  </p:cSld>
  <p:clrMapOvr>
    <a:masterClrMapping/>
  </p:clrMapOvr>
  <p:transition spd="slow">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you can do it!</a:t>
            </a:r>
          </a:p>
        </p:txBody>
      </p:sp>
      <p:sp>
        <p:nvSpPr>
          <p:cNvPr id="3" name="Content Placeholder 2"/>
          <p:cNvSpPr>
            <a:spLocks noGrp="1"/>
          </p:cNvSpPr>
          <p:nvPr>
            <p:ph idx="1"/>
          </p:nvPr>
        </p:nvSpPr>
        <p:spPr/>
        <p:txBody>
          <a:bodyPr>
            <a:noAutofit/>
          </a:bodyPr>
          <a:lstStyle/>
          <a:p>
            <a:r>
              <a:rPr lang="en-US" sz="3200" b="0" i="0">
                <a:effectLst/>
                <a:latin typeface="Helvetica Neue"/>
              </a:rPr>
              <a:t>Have I not commanded you? Be strong and courageous. Do not be afraid;do not be discouraged, for the </a:t>
            </a:r>
            <a:r>
              <a:rPr lang="en-US" sz="3200" b="0" i="0" cap="small">
                <a:effectLst/>
                <a:latin typeface="Helvetica Neue"/>
              </a:rPr>
              <a:t>Lord</a:t>
            </a:r>
            <a:r>
              <a:rPr lang="en-US" sz="3200" b="0" i="0">
                <a:effectLst/>
                <a:latin typeface="Helvetica Neue"/>
              </a:rPr>
              <a:t> your God will be with you wherever you go.-Joshua 11:9</a:t>
            </a:r>
          </a:p>
          <a:p>
            <a:r>
              <a:rPr lang="en-US" sz="3200" b="0" i="0">
                <a:effectLst/>
                <a:latin typeface="Helvetica Neue"/>
              </a:rPr>
              <a:t>Before I formed you in the womb I knew you; Before you were born I sanctified you; I ordained you a prophet to the nations. Jeremiah 1:5</a:t>
            </a:r>
          </a:p>
          <a:p>
            <a:r>
              <a:rPr lang="en-US" sz="3200">
                <a:latin typeface="Helvetica Neue"/>
              </a:rPr>
              <a:t>I can do all things through Christ who strengthens me. Philippians 4:13</a:t>
            </a:r>
            <a:endParaRPr lang="en-US" sz="3200" b="0" i="0">
              <a:effectLst/>
              <a:latin typeface="Helvetica Neue"/>
            </a:endParaRPr>
          </a:p>
          <a:p>
            <a:endParaRPr lang="en-US" sz="3200" b="0" i="0">
              <a:effectLst/>
              <a:latin typeface="Helvetica Neue"/>
            </a:endParaRPr>
          </a:p>
          <a:p>
            <a:endParaRPr lang="en-US" sz="3200" b="0" i="0">
              <a:effectLst/>
              <a:latin typeface="Helvetica Neue"/>
            </a:endParaRPr>
          </a:p>
          <a:p>
            <a:pPr marL="0" indent="0">
              <a:buNone/>
            </a:pPr>
            <a:endParaRPr lang="en-US" sz="3200">
              <a:solidFill>
                <a:schemeClr val="bg1"/>
              </a:solidFill>
            </a:endParaRPr>
          </a:p>
        </p:txBody>
      </p:sp>
    </p:spTree>
    <p:extLst>
      <p:ext uri="{BB962C8B-B14F-4D97-AF65-F5344CB8AC3E}">
        <p14:creationId xmlns:p14="http://schemas.microsoft.com/office/powerpoint/2010/main" val="2825593071"/>
      </p:ext>
    </p:extLst>
  </p:cSld>
  <p:clrMapOvr>
    <a:masterClrMapping/>
  </p:clrMapOvr>
  <p:transition spd="slow">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 focused on in my life</a:t>
            </a:r>
          </a:p>
        </p:txBody>
      </p:sp>
      <p:sp>
        <p:nvSpPr>
          <p:cNvPr id="3" name="Content Placeholder 2"/>
          <p:cNvSpPr>
            <a:spLocks noGrp="1"/>
          </p:cNvSpPr>
          <p:nvPr>
            <p:ph idx="1"/>
          </p:nvPr>
        </p:nvSpPr>
        <p:spPr/>
        <p:txBody>
          <a:bodyPr>
            <a:normAutofit/>
          </a:bodyPr>
          <a:lstStyle/>
          <a:p>
            <a:r>
              <a:rPr lang="en-US" sz="3200"/>
              <a:t>Becoming more God centered. Self needed to decrease so Christ could increase.</a:t>
            </a:r>
          </a:p>
          <a:p>
            <a:r>
              <a:rPr lang="en-US" sz="3200"/>
              <a:t>Spending more time in devotions, daily prayer and daily bible reading. </a:t>
            </a:r>
          </a:p>
          <a:p>
            <a:r>
              <a:rPr lang="en-US" sz="3200"/>
              <a:t>Becoming better at letting God use me.</a:t>
            </a:r>
          </a:p>
          <a:p>
            <a:r>
              <a:rPr lang="en-US" sz="3200"/>
              <a:t>Becoming a better witness for God.</a:t>
            </a:r>
          </a:p>
          <a:p>
            <a:r>
              <a:rPr lang="en-US" sz="3200"/>
              <a:t>Do they see Christ when they look at me?</a:t>
            </a:r>
          </a:p>
          <a:p>
            <a:pPr marL="0" indent="0">
              <a:buNone/>
            </a:pPr>
            <a:endParaRPr lang="en-US" sz="3200"/>
          </a:p>
          <a:p>
            <a:pPr marL="0" indent="0">
              <a:buNone/>
            </a:pPr>
            <a:endParaRPr lang="en-US" sz="3200"/>
          </a:p>
          <a:p>
            <a:endParaRPr lang="en-US" sz="3200"/>
          </a:p>
        </p:txBody>
      </p:sp>
    </p:spTree>
    <p:extLst>
      <p:ext uri="{BB962C8B-B14F-4D97-AF65-F5344CB8AC3E}">
        <p14:creationId xmlns:p14="http://schemas.microsoft.com/office/powerpoint/2010/main" val="439726937"/>
      </p:ext>
    </p:extLst>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PRAYER is powerful</a:t>
            </a:r>
          </a:p>
        </p:txBody>
      </p:sp>
      <p:sp>
        <p:nvSpPr>
          <p:cNvPr id="3" name="Content Placeholder 2"/>
          <p:cNvSpPr>
            <a:spLocks noGrp="1"/>
          </p:cNvSpPr>
          <p:nvPr>
            <p:ph idx="1"/>
          </p:nvPr>
        </p:nvSpPr>
        <p:spPr>
          <a:xfrm>
            <a:off x="875102" y="2194560"/>
            <a:ext cx="10631097" cy="4162320"/>
          </a:xfrm>
        </p:spPr>
        <p:txBody>
          <a:bodyPr>
            <a:noAutofit/>
          </a:bodyPr>
          <a:lstStyle/>
          <a:p>
            <a:r>
              <a:rPr lang="en-US" sz="2800">
                <a:latin typeface="Helvetica Neue"/>
              </a:rPr>
              <a:t>G</a:t>
            </a:r>
            <a:r>
              <a:rPr lang="en-US" sz="2800" b="0" i="0">
                <a:effectLst/>
                <a:latin typeface="Helvetica Neue"/>
              </a:rPr>
              <a:t>et a list of all the youth in your church and pray for each one of them. Pray that you will see them as God sees them and that He will fill your heart with love for them. </a:t>
            </a:r>
          </a:p>
          <a:p>
            <a:r>
              <a:rPr lang="en-US" sz="2800" b="0" i="0">
                <a:effectLst/>
                <a:latin typeface="Helvetica Neue"/>
              </a:rPr>
              <a:t>Pray for your Pastor and the church leadership. Ask God to give you a servant’s heart that is willing to serve those placed above you.</a:t>
            </a:r>
          </a:p>
          <a:p>
            <a:r>
              <a:rPr lang="en-US" sz="2800" b="0" i="0">
                <a:effectLst/>
                <a:latin typeface="Helvetica Neue"/>
              </a:rPr>
              <a:t>Ask God to give you insight into what your youth ministry needs, where He wants you to go with it and what your mission should be. Pray that your ears and your heart will be open to all signals.</a:t>
            </a:r>
          </a:p>
        </p:txBody>
      </p:sp>
    </p:spTree>
    <p:extLst>
      <p:ext uri="{BB962C8B-B14F-4D97-AF65-F5344CB8AC3E}">
        <p14:creationId xmlns:p14="http://schemas.microsoft.com/office/powerpoint/2010/main" val="2150343583"/>
      </p:ext>
    </p:extLst>
  </p:cSld>
  <p:clrMapOvr>
    <a:masterClrMapping/>
  </p:clrMapOvr>
  <p:transition spd="slow">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PRAYER is powerful</a:t>
            </a:r>
          </a:p>
        </p:txBody>
      </p:sp>
      <p:sp>
        <p:nvSpPr>
          <p:cNvPr id="3" name="Content Placeholder 2"/>
          <p:cNvSpPr>
            <a:spLocks noGrp="1"/>
          </p:cNvSpPr>
          <p:nvPr>
            <p:ph idx="1"/>
          </p:nvPr>
        </p:nvSpPr>
        <p:spPr/>
        <p:txBody>
          <a:bodyPr>
            <a:noAutofit/>
          </a:bodyPr>
          <a:lstStyle/>
          <a:p>
            <a:r>
              <a:rPr lang="en-US" sz="3200"/>
              <a:t>Pray for yourself, that God will keep you close. Pray for strength, wisdom, and humility to lead and serve well.</a:t>
            </a:r>
          </a:p>
          <a:p>
            <a:r>
              <a:rPr lang="en-US" sz="3200"/>
              <a:t>Pray that God will bring you the right people to help you with this ministry.</a:t>
            </a:r>
            <a:r>
              <a:rPr lang="en-US" sz="3200" b="0" i="1">
                <a:solidFill>
                  <a:srgbClr val="000000"/>
                </a:solidFill>
                <a:effectLst/>
                <a:latin typeface="Verdana" panose="020B0604030504040204" pitchFamily="34" charset="0"/>
              </a:rPr>
              <a:t>.</a:t>
            </a:r>
            <a:endParaRPr lang="en-US" sz="3200" b="0" i="1">
              <a:effectLst/>
              <a:latin typeface="Verdana" panose="020B0604030504040204" pitchFamily="34" charset="0"/>
            </a:endParaRPr>
          </a:p>
          <a:p>
            <a:r>
              <a:rPr lang="en-US" sz="3200" b="1" i="0">
                <a:effectLst/>
                <a:latin typeface="Verdana" panose="020B0604030504040204" pitchFamily="34" charset="0"/>
              </a:rPr>
              <a:t> </a:t>
            </a:r>
            <a:r>
              <a:rPr lang="en-US" sz="3200" b="0" i="1">
                <a:effectLst/>
                <a:latin typeface="Verdana" panose="020B0604030504040204" pitchFamily="34" charset="0"/>
              </a:rPr>
              <a:t>Therefore I tell you, whatever you ask in prayer, believe that you have received it, and it will be yours. Mark 11:24</a:t>
            </a:r>
          </a:p>
          <a:p>
            <a:r>
              <a:rPr lang="en-US" sz="3200" b="0" i="1">
                <a:solidFill>
                  <a:srgbClr val="000000"/>
                </a:solidFill>
                <a:effectLst/>
                <a:latin typeface="Verdana" panose="020B0604030504040204" pitchFamily="34" charset="0"/>
              </a:rPr>
              <a:t>urs</a:t>
            </a:r>
            <a:endParaRPr lang="en-US" sz="3200" b="0" i="1">
              <a:effectLst/>
              <a:latin typeface="Verdana" panose="020B0604030504040204" pitchFamily="34" charset="0"/>
            </a:endParaRPr>
          </a:p>
        </p:txBody>
      </p:sp>
    </p:spTree>
    <p:extLst>
      <p:ext uri="{BB962C8B-B14F-4D97-AF65-F5344CB8AC3E}">
        <p14:creationId xmlns:p14="http://schemas.microsoft.com/office/powerpoint/2010/main" val="3028157355"/>
      </p:ext>
    </p:extLst>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Important things in a Youth Group</a:t>
            </a:r>
          </a:p>
        </p:txBody>
      </p:sp>
      <p:sp>
        <p:nvSpPr>
          <p:cNvPr id="3" name="Content Placeholder 2"/>
          <p:cNvSpPr>
            <a:spLocks noGrp="1"/>
          </p:cNvSpPr>
          <p:nvPr>
            <p:ph idx="1"/>
          </p:nvPr>
        </p:nvSpPr>
        <p:spPr/>
        <p:txBody>
          <a:bodyPr>
            <a:normAutofit fontScale="92500" lnSpcReduction="10000"/>
          </a:bodyPr>
          <a:lstStyle/>
          <a:p>
            <a:r>
              <a:rPr lang="en-US" sz="3200" b="1"/>
              <a:t>Adults</a:t>
            </a:r>
            <a:r>
              <a:rPr lang="en-US" sz="3200"/>
              <a:t>: The youth don’t need adults to teach them, they need adults who </a:t>
            </a:r>
            <a:r>
              <a:rPr lang="en-US" sz="3200" b="1"/>
              <a:t>know </a:t>
            </a:r>
            <a:r>
              <a:rPr lang="en-US" sz="3200"/>
              <a:t>them.</a:t>
            </a:r>
          </a:p>
          <a:p>
            <a:r>
              <a:rPr lang="en-US" sz="3200" b="1"/>
              <a:t>Intimacy</a:t>
            </a:r>
            <a:r>
              <a:rPr lang="en-US" sz="3200"/>
              <a:t>: It tells you what kind of relationship you are trying to develop. Get to know your youth.</a:t>
            </a:r>
          </a:p>
          <a:p>
            <a:r>
              <a:rPr lang="en-US" sz="3200" b="1"/>
              <a:t>PRAYER</a:t>
            </a:r>
            <a:r>
              <a:rPr lang="en-US" sz="3200"/>
              <a:t>: We need to be praying with them and for them on a regular basis.</a:t>
            </a:r>
          </a:p>
          <a:p>
            <a:r>
              <a:rPr lang="en-US" sz="3200" b="1"/>
              <a:t>Scripture</a:t>
            </a:r>
            <a:r>
              <a:rPr lang="en-US" sz="3200"/>
              <a:t>: It teaches us how to pray, to relate to God and one another.</a:t>
            </a:r>
          </a:p>
          <a:p>
            <a:pPr marL="0" indent="0">
              <a:buNone/>
            </a:pPr>
            <a:r>
              <a:rPr lang="en-US" sz="2800"/>
              <a:t> </a:t>
            </a:r>
          </a:p>
        </p:txBody>
      </p:sp>
    </p:spTree>
    <p:extLst>
      <p:ext uri="{BB962C8B-B14F-4D97-AF65-F5344CB8AC3E}">
        <p14:creationId xmlns:p14="http://schemas.microsoft.com/office/powerpoint/2010/main" val="2982659364"/>
      </p:ext>
    </p:extLst>
  </p:cSld>
  <p:clrMapOvr>
    <a:masterClrMapping/>
  </p:clrMapOvr>
  <p:transition spd="slow">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Important things in a Youth group</a:t>
            </a:r>
          </a:p>
        </p:txBody>
      </p:sp>
      <p:sp>
        <p:nvSpPr>
          <p:cNvPr id="3" name="Content Placeholder 2"/>
          <p:cNvSpPr>
            <a:spLocks noGrp="1"/>
          </p:cNvSpPr>
          <p:nvPr>
            <p:ph idx="1"/>
          </p:nvPr>
        </p:nvSpPr>
        <p:spPr/>
        <p:txBody>
          <a:bodyPr>
            <a:normAutofit/>
          </a:bodyPr>
          <a:lstStyle/>
          <a:p>
            <a:r>
              <a:rPr lang="en-US" sz="3200" b="1"/>
              <a:t>Passion:</a:t>
            </a:r>
            <a:r>
              <a:rPr lang="en-US" sz="3200"/>
              <a:t> Are we calling the youth to something worth giving their life for?</a:t>
            </a:r>
          </a:p>
          <a:p>
            <a:r>
              <a:rPr lang="en-US" sz="3200" b="1"/>
              <a:t>Integration:</a:t>
            </a:r>
            <a:r>
              <a:rPr lang="en-US" sz="3200"/>
              <a:t> Don’t be separated from the church. Find ways your youth can use their unique skills to be involved.</a:t>
            </a:r>
          </a:p>
          <a:p>
            <a:r>
              <a:rPr lang="en-US" sz="3200" b="1"/>
              <a:t>Discipleship:</a:t>
            </a:r>
            <a:r>
              <a:rPr lang="en-US" sz="3200"/>
              <a:t> Simply put. Partnering with someone to help them obey Jesus and grow in a relationship with Him. So that they can do the same to others.</a:t>
            </a:r>
            <a:endParaRPr lang="en-US" sz="3200" b="1"/>
          </a:p>
          <a:p>
            <a:endParaRPr lang="en-US" sz="3200" b="1"/>
          </a:p>
          <a:p>
            <a:pPr marL="0" indent="0">
              <a:buNone/>
            </a:pPr>
            <a:endParaRPr lang="en-US" sz="3200" b="1"/>
          </a:p>
        </p:txBody>
      </p:sp>
    </p:spTree>
    <p:extLst>
      <p:ext uri="{BB962C8B-B14F-4D97-AF65-F5344CB8AC3E}">
        <p14:creationId xmlns:p14="http://schemas.microsoft.com/office/powerpoint/2010/main" val="899126401"/>
      </p:ext>
    </p:extLst>
  </p:cSld>
  <p:clrMapOvr>
    <a:masterClrMapping/>
  </p:clrMapOvr>
  <p:transition spd="slow">
    <p:comb/>
  </p:transition>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25</Slides>
  <Notes>1</Notes>
  <HiddenSlides>0</HiddenSlide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Vapor Trail</vt:lpstr>
      <vt:lpstr>How to Start a Youth Group With Just You and God</vt:lpstr>
      <vt:lpstr>What is youth ministry?</vt:lpstr>
      <vt:lpstr>It’s Just Me? What can I do?</vt:lpstr>
      <vt:lpstr>Why you can do it!</vt:lpstr>
      <vt:lpstr>What I focused on in my life</vt:lpstr>
      <vt:lpstr>PRAYER is powerful</vt:lpstr>
      <vt:lpstr>PRAYER is powerful</vt:lpstr>
      <vt:lpstr>Important things in a Youth Group</vt:lpstr>
      <vt:lpstr>Important things in a Youth group</vt:lpstr>
      <vt:lpstr>5 things you need to do</vt:lpstr>
      <vt:lpstr>5 things you don’t want to do</vt:lpstr>
      <vt:lpstr>What is your vision?</vt:lpstr>
      <vt:lpstr>Why do we do outreach ministry?</vt:lpstr>
      <vt:lpstr>Why do we minister to our church?</vt:lpstr>
      <vt:lpstr>Why do we do Youth ministry?</vt:lpstr>
      <vt:lpstr>How we are doing Community outreach</vt:lpstr>
      <vt:lpstr>How we are ministering to our church</vt:lpstr>
      <vt:lpstr>How we are doing Youth ministry</vt:lpstr>
      <vt:lpstr>Suggested readings </vt:lpstr>
      <vt:lpstr>Breakout Question #1</vt:lpstr>
      <vt:lpstr>Breakout Question #2</vt:lpstr>
      <vt:lpstr>Breakout Question #3</vt:lpstr>
      <vt:lpstr>Breakout Question #4</vt:lpstr>
      <vt:lpstr>Breakout Question #5</vt:lpstr>
      <vt:lpstr>Final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Start a Ministry wwith Just You and God</dc:title>
  <cp:revision>20</cp:revision>
  <dcterms:modified xsi:type="dcterms:W3CDTF">2016-02-12T23:26:18Z</dcterms:modified>
</cp:coreProperties>
</file>