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60" r:id="rId4"/>
    <p:sldId id="263" r:id="rId5"/>
    <p:sldId id="265" r:id="rId6"/>
    <p:sldId id="266" r:id="rId7"/>
    <p:sldId id="267" r:id="rId8"/>
    <p:sldId id="269" r:id="rId9"/>
    <p:sldId id="264" r:id="rId10"/>
    <p:sldId id="259"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4A03F-A01E-45FC-AB87-08A18CACB757}" type="datetimeFigureOut">
              <a:rPr lang="en-US" smtClean="0"/>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BB883-7108-48F8-A41C-BAAA6B8377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words come to mind when you think of GOD?</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10D45C-3229-439C-8019-E147E154F2D7}"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summary of the MoH quote:  Jesus – Socialized, Sympathized, Served, Saved.  Focus on cyclical nature of His ministry and how salvation leads to more socializing, sympathizing, and serving, and saving.</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D9FC68-D7B3-407C-A4ED-4E2D2895F4AF}"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Quote from Romans</a:t>
            </a:r>
            <a:r>
              <a:rPr lang="en-US" baseline="0" dirty="0" smtClean="0"/>
              <a:t> 12:15</a:t>
            </a:r>
            <a:endParaRPr lang="en-US" dirty="0"/>
          </a:p>
        </p:txBody>
      </p:sp>
      <p:sp>
        <p:nvSpPr>
          <p:cNvPr id="4" name="Slide Number Placeholder 3"/>
          <p:cNvSpPr>
            <a:spLocks noGrp="1"/>
          </p:cNvSpPr>
          <p:nvPr>
            <p:ph type="sldNum" sz="quarter" idx="10"/>
          </p:nvPr>
        </p:nvSpPr>
        <p:spPr/>
        <p:txBody>
          <a:bodyPr/>
          <a:lstStyle/>
          <a:p>
            <a:fld id="{145BB883-7108-48F8-A41C-BAAA6B837799}"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Interactive:  What does God mean to you?</a:t>
            </a:r>
          </a:p>
          <a:p>
            <a:pPr eaLnBrk="1" hangingPunct="1">
              <a:spcBef>
                <a:spcPct val="0"/>
              </a:spcBef>
            </a:pPr>
            <a:r>
              <a:rPr lang="en-US" smtClean="0"/>
              <a:t>What does religion mean to you?</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BF007-F144-4BDC-9ACE-FE8E94574986}"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Service to others is based on our Love for God which is manifest in our Love for Others.  Without this Love, without a life of service, we are no different than the </a:t>
            </a:r>
            <a:r>
              <a:rPr lang="en-US" dirty="0" err="1" smtClean="0"/>
              <a:t>pharisees</a:t>
            </a:r>
            <a:r>
              <a:rPr lang="en-US" dirty="0" smtClean="0"/>
              <a:t> who thanked God daily that they were not like the sinners.   </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946DA5-90A0-433C-A8B8-1A2D0652CCCD}" type="slidenum">
              <a:rPr lang="en-US"/>
              <a:pPr fontAlgn="base">
                <a:spcBef>
                  <a:spcPct val="0"/>
                </a:spcBef>
                <a:spcAft>
                  <a:spcPct val="0"/>
                </a:spcAft>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Tip 69 – Don’t let your ministry stall out – make your life all about others.</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6183DE-6549-4215-A032-4CD2F53B26E0}"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3">
        <a:schemeClr val="bg2"/>
      </p:bgRef>
    </p:bg>
    <p:spTree>
      <p:nvGrpSpPr>
        <p:cNvPr id="1" name=""/>
        <p:cNvGrpSpPr/>
        <p:nvPr/>
      </p:nvGrpSpPr>
      <p:grpSpPr>
        <a:xfrm>
          <a:off x="0" y="0"/>
          <a:ext cx="0" cy="0"/>
          <a:chOff x="0" y="0"/>
          <a:chExt cx="0" cy="0"/>
        </a:xfrm>
      </p:grpSpPr>
      <p:grpSp>
        <p:nvGrpSpPr>
          <p:cNvPr id="2" name="Group 16"/>
          <p:cNvGrpSpPr>
            <a:grpSpLocks/>
          </p:cNvGrpSpPr>
          <p:nvPr/>
        </p:nvGrpSpPr>
        <p:grpSpPr bwMode="auto">
          <a:xfrm>
            <a:off x="0" y="3268663"/>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Subtitle 2"/>
          <p:cNvSpPr>
            <a:spLocks noGrp="1"/>
          </p:cNvSpPr>
          <p:nvPr>
            <p:ph type="subTitle" idx="1"/>
          </p:nvPr>
        </p:nvSpPr>
        <p:spPr>
          <a:xfrm>
            <a:off x="1066800" y="3733800"/>
            <a:ext cx="7239000" cy="1524000"/>
          </a:xfrm>
        </p:spPr>
        <p:txBody>
          <a:bodyPr>
            <a:normAutofit/>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4" name="Group 11"/>
          <p:cNvGrpSpPr>
            <a:grpSpLocks noChangeAspect="1"/>
          </p:cNvGrpSpPr>
          <p:nvPr/>
        </p:nvGrpSpPr>
        <p:grpSpPr bwMode="auto">
          <a:xfrm>
            <a:off x="7391400" y="304800"/>
            <a:ext cx="1292225" cy="1543050"/>
            <a:chOff x="5791200" y="609600"/>
            <a:chExt cx="2053652" cy="2304624"/>
          </a:xfrm>
        </p:grpSpPr>
        <p:sp>
          <p:nvSpPr>
            <p:cNvPr id="13" name="Oval 12"/>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4"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sp>
        <p:nvSpPr>
          <p:cNvPr id="15" name="Subtitle 2"/>
          <p:cNvSpPr txBox="1">
            <a:spLocks/>
          </p:cNvSpPr>
          <p:nvPr/>
        </p:nvSpPr>
        <p:spPr bwMode="auto">
          <a:xfrm>
            <a:off x="1752600" y="5943600"/>
            <a:ext cx="6858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2" pitchFamily="18"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 Program of the North American Division </a:t>
            </a:r>
          </a:p>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2" pitchFamily="18"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Adventist Community Services</a:t>
            </a:r>
          </a:p>
        </p:txBody>
      </p:sp>
      <p:pic>
        <p:nvPicPr>
          <p:cNvPr id="16" name="Picture 5" descr="4C_3_Cropped_just_graphic cmyk.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733425" y="5638800"/>
            <a:ext cx="1247775" cy="1028700"/>
          </a:xfrm>
          <a:prstGeom prst="rect">
            <a:avLst/>
          </a:prstGeom>
          <a:noFill/>
          <a:ln w="9525">
            <a:noFill/>
            <a:miter lim="800000"/>
            <a:headEnd/>
            <a:tailEnd/>
          </a:ln>
        </p:spPr>
      </p:pic>
      <p:pic>
        <p:nvPicPr>
          <p:cNvPr id="17" name="Picture 7" descr="YES-logo-horizontal-green.gif"/>
          <p:cNvPicPr>
            <a:picLocks noChangeAspect="1"/>
          </p:cNvPicPr>
          <p:nvPr/>
        </p:nvPicPr>
        <p:blipFill>
          <a:blip r:embed="rId4" cstate="print"/>
          <a:srcRect/>
          <a:stretch>
            <a:fillRect/>
          </a:stretch>
        </p:blipFill>
        <p:spPr bwMode="auto">
          <a:xfrm>
            <a:off x="1219200" y="727075"/>
            <a:ext cx="6248400" cy="24003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grpSp>
        <p:nvGrpSpPr>
          <p:cNvPr id="2" name="Group 7"/>
          <p:cNvGrpSpPr>
            <a:grpSpLocks/>
          </p:cNvGrpSpPr>
          <p:nvPr/>
        </p:nvGrpSpPr>
        <p:grpSpPr bwMode="auto">
          <a:xfrm flipH="1">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4" name="Group 12"/>
          <p:cNvGrpSpPr>
            <a:grpSpLocks noChangeAspect="1"/>
          </p:cNvGrpSpPr>
          <p:nvPr/>
        </p:nvGrpSpPr>
        <p:grpSpPr bwMode="auto">
          <a:xfrm>
            <a:off x="7772400" y="228600"/>
            <a:ext cx="829577" cy="990600"/>
            <a:chOff x="5791200" y="609600"/>
            <a:chExt cx="2053652" cy="2304624"/>
          </a:xfrm>
        </p:grpSpPr>
        <p:sp>
          <p:nvSpPr>
            <p:cNvPr id="14" name="Oval 13"/>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5"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rot="5400000" flipH="1">
            <a:off x="3332163" y="3384550"/>
            <a:ext cx="6867525"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5180755" y="3268344"/>
              <a:ext cx="109914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6279894" y="3268345"/>
              <a:ext cx="1097027"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7376922" y="3268344"/>
              <a:ext cx="1097026"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6838950" y="6356350"/>
            <a:ext cx="1868488" cy="365125"/>
          </a:xfrm>
        </p:spPr>
        <p:txBody>
          <a:bodyPr/>
          <a:lstStyle>
            <a:lvl1pPr>
              <a:defRPr/>
            </a:lvl1pPr>
          </a:lstStyle>
          <a:p>
            <a:fld id="{B7DEE73A-1CCD-4990-A2AE-678F0EA0DC51}" type="datetimeFigureOut">
              <a:rPr lang="en-US" smtClean="0"/>
              <a:pPr/>
              <a:t>1/21/2013</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 name="Group 13"/>
          <p:cNvGrpSpPr>
            <a:grpSpLocks/>
          </p:cNvGrpSpPr>
          <p:nvPr/>
        </p:nvGrpSpPr>
        <p:grpSpPr bwMode="auto">
          <a:xfrm>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4" name="Group 11"/>
          <p:cNvGrpSpPr>
            <a:grpSpLocks noChangeAspect="1"/>
          </p:cNvGrpSpPr>
          <p:nvPr/>
        </p:nvGrpSpPr>
        <p:grpSpPr bwMode="auto">
          <a:xfrm>
            <a:off x="7772400" y="228600"/>
            <a:ext cx="829577" cy="990600"/>
            <a:chOff x="5791200" y="609600"/>
            <a:chExt cx="2053652" cy="2304624"/>
          </a:xfrm>
        </p:grpSpPr>
        <p:sp>
          <p:nvSpPr>
            <p:cNvPr id="13" name="Oval 12"/>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4"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3" name="Group 12"/>
          <p:cNvGrpSpPr>
            <a:grpSpLocks/>
          </p:cNvGrpSpPr>
          <p:nvPr/>
        </p:nvGrpSpPr>
        <p:grpSpPr bwMode="auto">
          <a:xfrm flipH="1">
            <a:off x="0" y="4229100"/>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4" name="Group 11"/>
          <p:cNvGrpSpPr>
            <a:grpSpLocks noChangeAspect="1"/>
          </p:cNvGrpSpPr>
          <p:nvPr/>
        </p:nvGrpSpPr>
        <p:grpSpPr bwMode="auto">
          <a:xfrm>
            <a:off x="7772400" y="228600"/>
            <a:ext cx="829577" cy="990600"/>
            <a:chOff x="5791200" y="609600"/>
            <a:chExt cx="2053652" cy="2304624"/>
          </a:xfrm>
        </p:grpSpPr>
        <p:sp>
          <p:nvSpPr>
            <p:cNvPr id="13" name="Oval 12"/>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4"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pic>
        <p:nvPicPr>
          <p:cNvPr id="15" name="Picture 7" descr="YES-logo-horizontal-green.gif"/>
          <p:cNvPicPr>
            <a:picLocks noChangeAspect="1"/>
          </p:cNvPicPr>
          <p:nvPr/>
        </p:nvPicPr>
        <p:blipFill>
          <a:blip r:embed="rId3" cstate="print"/>
          <a:srcRect/>
          <a:stretch>
            <a:fillRect/>
          </a:stretch>
        </p:blipFill>
        <p:spPr bwMode="auto">
          <a:xfrm>
            <a:off x="685800" y="1524000"/>
            <a:ext cx="6248400" cy="2400300"/>
          </a:xfrm>
          <a:prstGeom prst="rect">
            <a:avLst/>
          </a:prstGeom>
          <a:noFill/>
          <a:ln w="9525">
            <a:noFill/>
            <a:miter lim="800000"/>
            <a:headEnd/>
            <a:tailEnd/>
          </a:ln>
        </p:spPr>
      </p:pic>
      <p:pic>
        <p:nvPicPr>
          <p:cNvPr id="16" name="Picture 5" descr="4C_3_Cropped_just_graphic cmyk.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6477000" y="304800"/>
            <a:ext cx="1109133" cy="9144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2" name="Group 14"/>
          <p:cNvGrpSpPr>
            <a:grpSpLocks/>
          </p:cNvGrpSpPr>
          <p:nvPr/>
        </p:nvGrpSpPr>
        <p:grpSpPr bwMode="auto">
          <a:xfrm>
            <a:off x="0" y="13716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11" name="Footer Placeholder 5"/>
          <p:cNvSpPr>
            <a:spLocks noGrp="1"/>
          </p:cNvSpPr>
          <p:nvPr>
            <p:ph type="ftr" sz="quarter" idx="11"/>
          </p:nvPr>
        </p:nvSpPr>
        <p:spPr/>
        <p:txBody>
          <a:bodyPr/>
          <a:lstStyle>
            <a:lvl1pPr>
              <a:defRPr/>
            </a:lvl1pPr>
          </a:lstStyle>
          <a:p>
            <a:endParaRPr lang="en-US"/>
          </a:p>
        </p:txBody>
      </p:sp>
      <p:sp>
        <p:nvSpPr>
          <p:cNvPr id="12" name="Slide Number Placeholder 6"/>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5" name="Group 12"/>
          <p:cNvGrpSpPr>
            <a:grpSpLocks noChangeAspect="1"/>
          </p:cNvGrpSpPr>
          <p:nvPr/>
        </p:nvGrpSpPr>
        <p:grpSpPr bwMode="auto">
          <a:xfrm>
            <a:off x="7772400" y="228600"/>
            <a:ext cx="829577" cy="990600"/>
            <a:chOff x="5791200" y="609600"/>
            <a:chExt cx="2053652" cy="2304624"/>
          </a:xfrm>
        </p:grpSpPr>
        <p:sp>
          <p:nvSpPr>
            <p:cNvPr id="15" name="Oval 14"/>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6"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2" name="Group 16"/>
          <p:cNvGrpSpPr>
            <a:grpSpLocks/>
          </p:cNvGrpSpPr>
          <p:nvPr/>
        </p:nvGrpSpPr>
        <p:grpSpPr bwMode="auto">
          <a:xfrm>
            <a:off x="0" y="1371600"/>
            <a:ext cx="9144000" cy="73025"/>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2" name="Date Placeholder 6"/>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13" name="Footer Placeholder 7"/>
          <p:cNvSpPr>
            <a:spLocks noGrp="1"/>
          </p:cNvSpPr>
          <p:nvPr>
            <p:ph type="ftr" sz="quarter" idx="11"/>
          </p:nvPr>
        </p:nvSpPr>
        <p:spPr/>
        <p:txBody>
          <a:bodyPr/>
          <a:lstStyle>
            <a:lvl1pPr>
              <a:defRPr/>
            </a:lvl1pPr>
          </a:lstStyle>
          <a:p>
            <a:endParaRPr lang="en-US"/>
          </a:p>
        </p:txBody>
      </p:sp>
      <p:sp>
        <p:nvSpPr>
          <p:cNvPr id="14" name="Slide Number Placeholder 8"/>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7" name="Group 14"/>
          <p:cNvGrpSpPr>
            <a:grpSpLocks noChangeAspect="1"/>
          </p:cNvGrpSpPr>
          <p:nvPr/>
        </p:nvGrpSpPr>
        <p:grpSpPr bwMode="auto">
          <a:xfrm>
            <a:off x="7772400" y="228600"/>
            <a:ext cx="829577" cy="990600"/>
            <a:chOff x="5791200" y="609600"/>
            <a:chExt cx="2053652" cy="2304624"/>
          </a:xfrm>
        </p:grpSpPr>
        <p:sp>
          <p:nvSpPr>
            <p:cNvPr id="17" name="Oval 16"/>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8"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2" name="Group 12"/>
          <p:cNvGrpSpPr>
            <a:grpSpLocks/>
          </p:cNvGrpSpPr>
          <p:nvPr/>
        </p:nvGrpSpPr>
        <p:grpSpPr bwMode="auto">
          <a:xfrm flipH="1">
            <a:off x="0" y="1371600"/>
            <a:ext cx="9144000" cy="73025"/>
            <a:chOff x="0" y="3268345"/>
            <a:chExt cx="9144000" cy="146304"/>
          </a:xfrm>
        </p:grpSpPr>
        <p:sp>
          <p:nvSpPr>
            <p:cNvPr id="4" name="Rectangle 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 name="Title 11"/>
          <p:cNvSpPr>
            <a:spLocks noGrp="1"/>
          </p:cNvSpPr>
          <p:nvPr>
            <p:ph type="title"/>
          </p:nvPr>
        </p:nvSpPr>
        <p:spPr/>
        <p:txBody>
          <a:bodyPr/>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9" name="Footer Placeholder 3"/>
          <p:cNvSpPr>
            <a:spLocks noGrp="1"/>
          </p:cNvSpPr>
          <p:nvPr>
            <p:ph type="ftr" sz="quarter" idx="11"/>
          </p:nvPr>
        </p:nvSpPr>
        <p:spPr/>
        <p:txBody>
          <a:bodyPr/>
          <a:lstStyle>
            <a:lvl1pPr>
              <a:defRPr/>
            </a:lvl1pPr>
          </a:lstStyle>
          <a:p>
            <a:endParaRPr lang="en-US"/>
          </a:p>
        </p:txBody>
      </p:sp>
      <p:sp>
        <p:nvSpPr>
          <p:cNvPr id="10" name="Slide Number Placeholder 4"/>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3" name="Group 10"/>
          <p:cNvGrpSpPr>
            <a:grpSpLocks noChangeAspect="1"/>
          </p:cNvGrpSpPr>
          <p:nvPr/>
        </p:nvGrpSpPr>
        <p:grpSpPr bwMode="auto">
          <a:xfrm>
            <a:off x="7772400" y="228600"/>
            <a:ext cx="829577" cy="990600"/>
            <a:chOff x="5791200" y="609600"/>
            <a:chExt cx="2053652" cy="2304624"/>
          </a:xfrm>
        </p:grpSpPr>
        <p:sp>
          <p:nvSpPr>
            <p:cNvPr id="13" name="Oval 12"/>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4"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9525" y="-19050"/>
            <a:ext cx="9144000" cy="147638"/>
            <a:chOff x="0" y="3268345"/>
            <a:chExt cx="9144000" cy="146304"/>
          </a:xfrm>
        </p:grpSpPr>
        <p:sp>
          <p:nvSpPr>
            <p:cNvPr id="3" name="Rectangle 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Date Placeholder 1"/>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3"/>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3"/>
          <p:cNvGrpSpPr>
            <a:grpSpLocks/>
          </p:cNvGrpSpPr>
          <p:nvPr/>
        </p:nvGrpSpPr>
        <p:grpSpPr bwMode="auto">
          <a:xfrm flipH="1">
            <a:off x="0" y="11430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457200" y="273050"/>
            <a:ext cx="8229600" cy="793750"/>
          </a:xfrm>
          <a:prstGeom prst="rect">
            <a:avLst/>
          </a:prstGeo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fld id="{B7DEE73A-1CCD-4990-A2AE-678F0EA0DC51}" type="datetimeFigureOut">
              <a:rPr lang="en-US" smtClean="0"/>
              <a:pPr/>
              <a:t>1/21/2013</a:t>
            </a:fld>
            <a:endParaRPr lang="en-US"/>
          </a:p>
        </p:txBody>
      </p:sp>
      <p:sp>
        <p:nvSpPr>
          <p:cNvPr id="11" name="Footer Placeholder 5"/>
          <p:cNvSpPr>
            <a:spLocks noGrp="1"/>
          </p:cNvSpPr>
          <p:nvPr>
            <p:ph type="ftr" sz="quarter" idx="11"/>
          </p:nvPr>
        </p:nvSpPr>
        <p:spPr/>
        <p:txBody>
          <a:bodyPr/>
          <a:lstStyle>
            <a:lvl1pPr>
              <a:defRPr/>
            </a:lvl1pPr>
          </a:lstStyle>
          <a:p>
            <a:endParaRPr lang="en-US"/>
          </a:p>
        </p:txBody>
      </p:sp>
      <p:sp>
        <p:nvSpPr>
          <p:cNvPr id="12" name="Slide Number Placeholder 6"/>
          <p:cNvSpPr>
            <a:spLocks noGrp="1"/>
          </p:cNvSpPr>
          <p:nvPr>
            <p:ph type="sldNum" sz="quarter" idx="12"/>
          </p:nvPr>
        </p:nvSpPr>
        <p:spPr/>
        <p:txBody>
          <a:bodyPr/>
          <a:lstStyle>
            <a:lvl1pPr>
              <a:defRPr/>
            </a:lvl1pPr>
          </a:lstStyle>
          <a:p>
            <a:fld id="{47090BA3-3C44-47E3-BDCD-B312E9EECA3B}" type="slidenum">
              <a:rPr lang="en-US" smtClean="0"/>
              <a:pPr/>
              <a:t>‹#›</a:t>
            </a:fld>
            <a:endParaRPr lang="en-US"/>
          </a:p>
        </p:txBody>
      </p:sp>
      <p:grpSp>
        <p:nvGrpSpPr>
          <p:cNvPr id="13" name="Group 12"/>
          <p:cNvGrpSpPr>
            <a:grpSpLocks noChangeAspect="1"/>
          </p:cNvGrpSpPr>
          <p:nvPr/>
        </p:nvGrpSpPr>
        <p:grpSpPr bwMode="auto">
          <a:xfrm>
            <a:off x="8073437" y="152400"/>
            <a:ext cx="765763" cy="914400"/>
            <a:chOff x="5791200" y="609600"/>
            <a:chExt cx="2053652" cy="2304624"/>
          </a:xfrm>
        </p:grpSpPr>
        <p:sp>
          <p:nvSpPr>
            <p:cNvPr id="14" name="Oval 13"/>
            <p:cNvSpPr/>
            <p:nvPr/>
          </p:nvSpPr>
          <p:spPr>
            <a:xfrm>
              <a:off x="5942575" y="761345"/>
              <a:ext cx="1829113" cy="175217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15" name="Picture 9" descr="ACS official logo-M&amp;G trans2011 copy.EPS"/>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91200" y="609600"/>
              <a:ext cx="2053652" cy="2304624"/>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3" name="Group 15"/>
          <p:cNvGrpSpPr>
            <a:grpSpLocks/>
          </p:cNvGrpSpPr>
          <p:nvPr/>
        </p:nvGrpSpPr>
        <p:grpSpPr bwMode="auto">
          <a:xfrm>
            <a:off x="-9525" y="-19050"/>
            <a:ext cx="9144000" cy="147638"/>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rtlCol="0">
            <a:normAutofit/>
          </a:bodyPr>
          <a:lstStyle/>
          <a:p>
            <a:pPr lvl="0"/>
            <a:r>
              <a:rPr lang="en-US" noProof="0" smtClean="0"/>
              <a:t>Click icon to add picture</a:t>
            </a:r>
            <a:endParaRPr lang="en-US" noProof="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4"/>
          </p:nvPr>
        </p:nvSpPr>
        <p:spPr/>
        <p:txBody>
          <a:bodyPr/>
          <a:lstStyle>
            <a:lvl1pPr>
              <a:defRPr/>
            </a:lvl1pPr>
          </a:lstStyle>
          <a:p>
            <a:fld id="{B7DEE73A-1CCD-4990-A2AE-678F0EA0DC51}" type="datetimeFigureOut">
              <a:rPr lang="en-US" smtClean="0"/>
              <a:pPr/>
              <a:t>1/21/2013</a:t>
            </a:fld>
            <a:endParaRPr lang="en-US"/>
          </a:p>
        </p:txBody>
      </p:sp>
      <p:sp>
        <p:nvSpPr>
          <p:cNvPr id="11" name="Footer Placeholder 5"/>
          <p:cNvSpPr>
            <a:spLocks noGrp="1"/>
          </p:cNvSpPr>
          <p:nvPr>
            <p:ph type="ftr" sz="quarter" idx="15"/>
          </p:nvPr>
        </p:nvSpPr>
        <p:spPr/>
        <p:txBody>
          <a:bodyPr/>
          <a:lstStyle>
            <a:lvl1pPr>
              <a:defRPr/>
            </a:lvl1pPr>
          </a:lstStyle>
          <a:p>
            <a:endParaRPr lang="en-US"/>
          </a:p>
        </p:txBody>
      </p:sp>
      <p:sp>
        <p:nvSpPr>
          <p:cNvPr id="12" name="Slide Number Placeholder 6"/>
          <p:cNvSpPr>
            <a:spLocks noGrp="1"/>
          </p:cNvSpPr>
          <p:nvPr>
            <p:ph type="sldNum" sz="quarter" idx="16"/>
          </p:nvPr>
        </p:nvSpPr>
        <p:spPr/>
        <p:txBody>
          <a:bodyPr/>
          <a:lstStyle>
            <a:lvl1pPr>
              <a:defRPr/>
            </a:lvl1pPr>
          </a:lstStyle>
          <a:p>
            <a:fld id="{47090BA3-3C44-47E3-BDCD-B312E9EECA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6573838"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ysClr val="windowText" lastClr="000000"/>
                </a:solidFill>
                <a:latin typeface="+mn-lt"/>
              </a:defRPr>
            </a:lvl1pPr>
          </a:lstStyle>
          <a:p>
            <a:fld id="{B7DEE73A-1CCD-4990-A2AE-678F0EA0DC51}" type="datetimeFigureOut">
              <a:rPr lang="en-US" smtClean="0"/>
              <a:pPr/>
              <a:t>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ysClr val="windowText" lastClr="000000"/>
                </a:solidFill>
                <a:latin typeface="+mn-lt"/>
              </a:defRPr>
            </a:lvl1pPr>
          </a:lstStyle>
          <a:p>
            <a:endParaRPr lang="en-US"/>
          </a:p>
        </p:txBody>
      </p:sp>
      <p:sp>
        <p:nvSpPr>
          <p:cNvPr id="6" name="Slide Number Placeholder 5"/>
          <p:cNvSpPr>
            <a:spLocks noGrp="1"/>
          </p:cNvSpPr>
          <p:nvPr>
            <p:ph type="sldNum" sz="quarter" idx="4"/>
          </p:nvPr>
        </p:nvSpPr>
        <p:spPr>
          <a:xfrm>
            <a:off x="460375"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ysClr val="windowText" lastClr="000000"/>
                </a:solidFill>
                <a:latin typeface="+mn-lt"/>
              </a:defRPr>
            </a:lvl1pPr>
          </a:lstStyle>
          <a:p>
            <a:fld id="{47090BA3-3C44-47E3-BDCD-B312E9EECA3B}" type="slidenum">
              <a:rPr lang="en-US" smtClean="0"/>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kern="1200">
          <a:solidFill>
            <a:srgbClr val="FFFFFF"/>
          </a:solidFill>
          <a:effectLst>
            <a:glow rad="101600">
              <a:schemeClr val="tx2"/>
            </a:glow>
          </a:effectLst>
          <a:latin typeface="+mj-lt"/>
          <a:ea typeface="+mj-ea"/>
          <a:cs typeface="+mj-cs"/>
        </a:defRPr>
      </a:lvl1pPr>
      <a:lvl2pPr algn="l" rtl="0" eaLnBrk="1" fontAlgn="base" hangingPunct="1">
        <a:spcBef>
          <a:spcPct val="0"/>
        </a:spcBef>
        <a:spcAft>
          <a:spcPct val="0"/>
        </a:spcAft>
        <a:defRPr sz="4400">
          <a:solidFill>
            <a:srgbClr val="FFFFFF"/>
          </a:solidFill>
          <a:latin typeface="Gill Sans MT" pitchFamily="34" charset="0"/>
        </a:defRPr>
      </a:lvl2pPr>
      <a:lvl3pPr algn="l" rtl="0" eaLnBrk="1" fontAlgn="base" hangingPunct="1">
        <a:spcBef>
          <a:spcPct val="0"/>
        </a:spcBef>
        <a:spcAft>
          <a:spcPct val="0"/>
        </a:spcAft>
        <a:defRPr sz="4400">
          <a:solidFill>
            <a:srgbClr val="FFFFFF"/>
          </a:solidFill>
          <a:latin typeface="Gill Sans MT" pitchFamily="34" charset="0"/>
        </a:defRPr>
      </a:lvl3pPr>
      <a:lvl4pPr algn="l" rtl="0" eaLnBrk="1" fontAlgn="base" hangingPunct="1">
        <a:spcBef>
          <a:spcPct val="0"/>
        </a:spcBef>
        <a:spcAft>
          <a:spcPct val="0"/>
        </a:spcAft>
        <a:defRPr sz="4400">
          <a:solidFill>
            <a:srgbClr val="FFFFFF"/>
          </a:solidFill>
          <a:latin typeface="Gill Sans MT" pitchFamily="34" charset="0"/>
        </a:defRPr>
      </a:lvl4pPr>
      <a:lvl5pPr algn="l" rtl="0" eaLnBrk="1" fontAlgn="base" hangingPunct="1">
        <a:spcBef>
          <a:spcPct val="0"/>
        </a:spcBef>
        <a:spcAft>
          <a:spcPct val="0"/>
        </a:spcAft>
        <a:defRPr sz="4400">
          <a:solidFill>
            <a:srgbClr val="FFFFFF"/>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6800" y="3810000"/>
            <a:ext cx="7239000" cy="1295400"/>
          </a:xfrm>
        </p:spPr>
        <p:txBody>
          <a:bodyPr>
            <a:normAutofit/>
          </a:bodyPr>
          <a:lstStyle/>
          <a:p>
            <a:r>
              <a:rPr lang="en-US" dirty="0" smtClean="0"/>
              <a:t>A Passion for </a:t>
            </a:r>
          </a:p>
          <a:p>
            <a:r>
              <a:rPr lang="en-US" dirty="0" smtClean="0"/>
              <a:t>Compassionate Ministry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James 1:27-28</a:t>
            </a:r>
            <a:endParaRPr lang="en-US" dirty="0"/>
          </a:p>
        </p:txBody>
      </p:sp>
      <p:sp>
        <p:nvSpPr>
          <p:cNvPr id="19459" name="Rectangle 2"/>
          <p:cNvSpPr>
            <a:spLocks noChangeArrowheads="1"/>
          </p:cNvSpPr>
          <p:nvPr/>
        </p:nvSpPr>
        <p:spPr bwMode="auto">
          <a:xfrm>
            <a:off x="762000" y="2286000"/>
            <a:ext cx="7620000" cy="3108325"/>
          </a:xfrm>
          <a:prstGeom prst="rect">
            <a:avLst/>
          </a:prstGeom>
          <a:noFill/>
          <a:ln w="9525">
            <a:noFill/>
            <a:miter lim="800000"/>
            <a:headEnd/>
            <a:tailEnd/>
          </a:ln>
        </p:spPr>
        <p:txBody>
          <a:bodyPr>
            <a:spAutoFit/>
          </a:bodyPr>
          <a:lstStyle/>
          <a:p>
            <a:r>
              <a:rPr lang="en-US" sz="2800">
                <a:latin typeface="Century Gothic" pitchFamily="34" charset="0"/>
              </a:rPr>
              <a:t>“Religion that God our Father accepts as pure and faultless is this: to look after orphans and widows in their distress and to keep oneself from being polluted by the world.”  James 1:27-28</a:t>
            </a:r>
          </a:p>
          <a:p>
            <a:endParaRPr lang="en-US" sz="2800">
              <a:latin typeface="Century Gothic" pitchFamily="34" charset="0"/>
            </a:endParaRPr>
          </a:p>
          <a:p>
            <a:endParaRPr lang="en-US" sz="280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rot="-5400000">
            <a:off x="5262563" y="2625725"/>
            <a:ext cx="6553200" cy="1200150"/>
          </a:xfrm>
          <a:prstGeom prst="rect">
            <a:avLst/>
          </a:prstGeom>
          <a:noFill/>
          <a:ln w="9525">
            <a:noFill/>
            <a:miter lim="800000"/>
            <a:headEnd/>
            <a:tailEnd/>
          </a:ln>
        </p:spPr>
        <p:txBody>
          <a:bodyPr>
            <a:spAutoFit/>
          </a:bodyPr>
          <a:lstStyle/>
          <a:p>
            <a:r>
              <a:rPr lang="en-US">
                <a:latin typeface="Century Gothic" pitchFamily="34" charset="0"/>
              </a:rPr>
              <a:t>TIPS FOR INVOLVING YOUTH IN SERVICE  (</a:t>
            </a:r>
            <a:r>
              <a:rPr lang="en-US" i="1">
                <a:latin typeface="Century Gothic" pitchFamily="34" charset="0"/>
              </a:rPr>
              <a:t>AdventSource</a:t>
            </a:r>
            <a:r>
              <a:rPr lang="en-US">
                <a:latin typeface="Century Gothic" pitchFamily="34" charset="0"/>
              </a:rPr>
              <a:t>)</a:t>
            </a:r>
          </a:p>
          <a:p>
            <a:r>
              <a:rPr lang="en-US">
                <a:latin typeface="Century Gothic" pitchFamily="34" charset="0"/>
              </a:rPr>
              <a:t>by Vibbard/Conrad  Illustrations by Milton Coronado </a:t>
            </a:r>
          </a:p>
          <a:p>
            <a:r>
              <a:rPr lang="en-US">
                <a:latin typeface="Century Gothic" pitchFamily="34" charset="0"/>
              </a:rPr>
              <a:t>© 2011 North American Division of Seventh-day Adventists</a:t>
            </a:r>
          </a:p>
        </p:txBody>
      </p:sp>
      <p:pic>
        <p:nvPicPr>
          <p:cNvPr id="35843" name="Picture 2" descr="U:\Dropbox\YES!\Tips_book\Tips for Serivce_No69.jpg"/>
          <p:cNvPicPr>
            <a:picLocks noChangeAspect="1" noChangeArrowheads="1"/>
          </p:cNvPicPr>
          <p:nvPr/>
        </p:nvPicPr>
        <p:blipFill>
          <a:blip r:embed="rId3" cstate="print"/>
          <a:srcRect/>
          <a:stretch>
            <a:fillRect/>
          </a:stretch>
        </p:blipFill>
        <p:spPr bwMode="auto">
          <a:xfrm>
            <a:off x="-381000" y="152400"/>
            <a:ext cx="8140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Heart of Service</a:t>
            </a:r>
            <a:endParaRPr lang="en-US" dirty="0"/>
          </a:p>
        </p:txBody>
      </p:sp>
      <p:sp>
        <p:nvSpPr>
          <p:cNvPr id="5" name="Rectangle 4"/>
          <p:cNvSpPr/>
          <p:nvPr/>
        </p:nvSpPr>
        <p:spPr>
          <a:xfrm>
            <a:off x="990600" y="2286000"/>
            <a:ext cx="7086600" cy="2554545"/>
          </a:xfrm>
          <a:prstGeom prst="rect">
            <a:avLst/>
          </a:prstGeom>
        </p:spPr>
        <p:txBody>
          <a:bodyPr wrap="square">
            <a:spAutoFit/>
          </a:bodyPr>
          <a:lstStyle/>
          <a:p>
            <a:r>
              <a:rPr lang="en-US" sz="3200" baseline="30000" dirty="0" smtClean="0">
                <a:latin typeface="+mj-lt"/>
              </a:rPr>
              <a:t>27</a:t>
            </a:r>
            <a:r>
              <a:rPr lang="en-US" sz="3200" dirty="0" smtClean="0">
                <a:latin typeface="+mj-lt"/>
              </a:rPr>
              <a:t>For who is greater, the one who is at the table or the one who serves? Is it not the one at the table? But I am among you as one who serves.  Luke 22:27 (NRSV)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Ellen &amp; Agnes</a:t>
            </a:r>
            <a:endParaRPr lang="en-US" dirty="0"/>
          </a:p>
        </p:txBody>
      </p:sp>
      <p:sp>
        <p:nvSpPr>
          <p:cNvPr id="17411" name="Rectangle 2"/>
          <p:cNvSpPr>
            <a:spLocks noChangeArrowheads="1"/>
          </p:cNvSpPr>
          <p:nvPr/>
        </p:nvSpPr>
        <p:spPr bwMode="auto">
          <a:xfrm>
            <a:off x="762000" y="1595438"/>
            <a:ext cx="7620000" cy="5262562"/>
          </a:xfrm>
          <a:prstGeom prst="rect">
            <a:avLst/>
          </a:prstGeom>
          <a:noFill/>
          <a:ln w="9525">
            <a:noFill/>
            <a:miter lim="800000"/>
            <a:headEnd/>
            <a:tailEnd/>
          </a:ln>
        </p:spPr>
        <p:txBody>
          <a:bodyPr>
            <a:spAutoFit/>
          </a:bodyPr>
          <a:lstStyle/>
          <a:p>
            <a:r>
              <a:rPr lang="en-US" sz="2800" dirty="0">
                <a:latin typeface="Century Gothic" pitchFamily="34" charset="0"/>
              </a:rPr>
              <a:t>“From a worldly point of view, money is power, but from the Christian standpoint, love is power.” – Ellen White</a:t>
            </a:r>
          </a:p>
          <a:p>
            <a:endParaRPr lang="en-US" sz="2800" dirty="0">
              <a:latin typeface="Century Gothic" pitchFamily="34" charset="0"/>
            </a:endParaRPr>
          </a:p>
          <a:p>
            <a:endParaRPr lang="en-US" sz="2800" dirty="0">
              <a:latin typeface="Century Gothic" pitchFamily="34" charset="0"/>
            </a:endParaRPr>
          </a:p>
          <a:p>
            <a:r>
              <a:rPr lang="en-US" sz="2800" dirty="0">
                <a:latin typeface="Century Gothic" pitchFamily="34" charset="0"/>
              </a:rPr>
              <a:t>“Let us not be satisfied with just giving money. Money is not enough. Money can be got, but others need your heart to love them. So, spread love everywhere you go.” – Mother Theresa</a:t>
            </a:r>
          </a:p>
          <a:p>
            <a:endParaRPr lang="en-US" sz="2800" dirty="0">
              <a:latin typeface="Century Gothic" pitchFamily="34" charset="0"/>
            </a:endParaRPr>
          </a:p>
          <a:p>
            <a:endParaRPr lang="en-US" sz="28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calcmode="lin" valueType="num">
                                      <p:cBhvr additive="base">
                                        <p:cTn id="1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Your Picture of God</a:t>
            </a:r>
            <a:endParaRPr lang="en-US" dirty="0"/>
          </a:p>
        </p:txBody>
      </p:sp>
      <p:sp>
        <p:nvSpPr>
          <p:cNvPr id="9" name="Content Placeholder 8"/>
          <p:cNvSpPr>
            <a:spLocks noGrp="1"/>
          </p:cNvSpPr>
          <p:nvPr>
            <p:ph idx="1"/>
          </p:nvPr>
        </p:nvSpPr>
        <p:spPr/>
        <p:txBody>
          <a:bodyPr/>
          <a:lstStyle/>
          <a:p>
            <a:endParaRPr lang="en-US"/>
          </a:p>
        </p:txBody>
      </p:sp>
      <p:pic>
        <p:nvPicPr>
          <p:cNvPr id="11266" name="Picture 2" descr="http://t1.gstatic.com/images?q=tbn:ANd9GcSLfatV49U1chf_ijX9oVsNrEFAxtA2ipB0o3XcZx8Q4azQfnIYuNW9XuFbtw"/>
          <p:cNvPicPr>
            <a:picLocks noChangeAspect="1" noChangeArrowheads="1"/>
          </p:cNvPicPr>
          <p:nvPr/>
        </p:nvPicPr>
        <p:blipFill>
          <a:blip r:embed="rId3" cstate="print"/>
          <a:srcRect/>
          <a:stretch>
            <a:fillRect/>
          </a:stretch>
        </p:blipFill>
        <p:spPr bwMode="auto">
          <a:xfrm>
            <a:off x="2514600" y="1600200"/>
            <a:ext cx="4343400" cy="57986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19333" y="1855763"/>
            <a:ext cx="8229600" cy="2563838"/>
          </a:xfrm>
        </p:spPr>
        <p:txBody>
          <a:bodyPr/>
          <a:lstStyle/>
          <a:p>
            <a:pPr eaLnBrk="1" hangingPunct="1">
              <a:buNone/>
            </a:pPr>
            <a:r>
              <a:rPr lang="en-US" dirty="0" smtClean="0"/>
              <a:t>   Christ's method alone will give true success in reaching the people.  The </a:t>
            </a:r>
            <a:r>
              <a:rPr lang="en-US" dirty="0" err="1" smtClean="0"/>
              <a:t>Saviour</a:t>
            </a:r>
            <a:r>
              <a:rPr lang="en-US" dirty="0" smtClean="0"/>
              <a:t> mingled with men as one who desired their good. He showed His sympathy for them, ministered to </a:t>
            </a:r>
            <a:r>
              <a:rPr lang="en-US" dirty="0" smtClean="0"/>
              <a:t>their</a:t>
            </a: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Ministry of Healing </a:t>
            </a:r>
            <a:endParaRPr lang="en-US" dirty="0"/>
          </a:p>
        </p:txBody>
      </p:sp>
      <p:pic>
        <p:nvPicPr>
          <p:cNvPr id="27652" name="Picture 5" descr="http://selectedmessages.org/image_folder/library_&amp;_products/mh_500.jpg"/>
          <p:cNvPicPr>
            <a:picLocks noChangeAspect="1" noChangeArrowheads="1"/>
          </p:cNvPicPr>
          <p:nvPr/>
        </p:nvPicPr>
        <p:blipFill>
          <a:blip r:embed="rId2" cstate="print"/>
          <a:srcRect/>
          <a:stretch>
            <a:fillRect/>
          </a:stretch>
        </p:blipFill>
        <p:spPr bwMode="auto">
          <a:xfrm>
            <a:off x="7010400" y="4648200"/>
            <a:ext cx="1254495" cy="1676400"/>
          </a:xfrm>
          <a:prstGeom prst="rect">
            <a:avLst/>
          </a:prstGeom>
          <a:noFill/>
          <a:ln w="9525">
            <a:solidFill>
              <a:schemeClr val="tx1"/>
            </a:solidFill>
            <a:miter lim="800000"/>
            <a:headEnd/>
            <a:tailEnd/>
          </a:ln>
        </p:spPr>
      </p:pic>
      <p:sp>
        <p:nvSpPr>
          <p:cNvPr id="5" name="TextBox 4"/>
          <p:cNvSpPr txBox="1"/>
          <p:nvPr/>
        </p:nvSpPr>
        <p:spPr>
          <a:xfrm>
            <a:off x="838200" y="4343400"/>
            <a:ext cx="6477000" cy="1846659"/>
          </a:xfrm>
          <a:prstGeom prst="rect">
            <a:avLst/>
          </a:prstGeom>
          <a:noFill/>
        </p:spPr>
        <p:txBody>
          <a:bodyPr wrap="square" rtlCol="0">
            <a:spAutoFit/>
          </a:bodyPr>
          <a:lstStyle/>
          <a:p>
            <a:r>
              <a:rPr lang="en-US" sz="3200" dirty="0" smtClean="0"/>
              <a:t>needs, and won </a:t>
            </a:r>
            <a:r>
              <a:rPr lang="en-US" sz="3200" dirty="0" smtClean="0"/>
              <a:t>their confidence</a:t>
            </a:r>
            <a:r>
              <a:rPr lang="en-US" sz="3200" dirty="0" smtClean="0"/>
              <a:t>. Then He bade them, "Follow Me."  (pg. 143)</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Cycle of Ministry</a:t>
            </a:r>
            <a:endParaRPr lang="en-US" dirty="0"/>
          </a:p>
        </p:txBody>
      </p:sp>
      <p:sp>
        <p:nvSpPr>
          <p:cNvPr id="28675" name="Text Box 3"/>
          <p:cNvSpPr txBox="1">
            <a:spLocks noChangeArrowheads="1"/>
          </p:cNvSpPr>
          <p:nvPr/>
        </p:nvSpPr>
        <p:spPr bwMode="auto">
          <a:xfrm>
            <a:off x="152400" y="6238875"/>
            <a:ext cx="3760788" cy="228600"/>
          </a:xfrm>
          <a:prstGeom prst="rect">
            <a:avLst/>
          </a:prstGeom>
          <a:noFill/>
          <a:ln w="12700">
            <a:noFill/>
            <a:miter lim="800000"/>
            <a:headEnd/>
            <a:tailEnd/>
          </a:ln>
        </p:spPr>
        <p:txBody>
          <a:bodyPr wrap="none">
            <a:spAutoFit/>
          </a:bodyPr>
          <a:lstStyle/>
          <a:p>
            <a:r>
              <a:rPr lang="en-GB" sz="900" b="1">
                <a:solidFill>
                  <a:schemeClr val="tx2"/>
                </a:solidFill>
                <a:latin typeface="Lucida Sans" pitchFamily="34" charset="0"/>
              </a:rPr>
              <a:t>©2000, ROSADO CONSULTING for Change in Human Systems</a:t>
            </a:r>
            <a:endParaRPr lang="en-GB">
              <a:latin typeface="Gill Sans MT" pitchFamily="34" charset="0"/>
            </a:endParaRPr>
          </a:p>
        </p:txBody>
      </p:sp>
      <p:sp>
        <p:nvSpPr>
          <p:cNvPr id="6" name="Text Box 4"/>
          <p:cNvSpPr txBox="1">
            <a:spLocks noChangeArrowheads="1"/>
          </p:cNvSpPr>
          <p:nvPr/>
        </p:nvSpPr>
        <p:spPr bwMode="auto">
          <a:xfrm>
            <a:off x="2781300" y="2239963"/>
            <a:ext cx="1566863" cy="461962"/>
          </a:xfrm>
          <a:prstGeom prst="rect">
            <a:avLst/>
          </a:prstGeom>
          <a:noFill/>
          <a:ln w="12700">
            <a:noFill/>
            <a:miter lim="800000"/>
            <a:headEnd/>
            <a:tailEnd/>
          </a:ln>
        </p:spPr>
        <p:txBody>
          <a:bodyPr wrap="none">
            <a:spAutoFit/>
          </a:bodyPr>
          <a:lstStyle/>
          <a:p>
            <a:r>
              <a:rPr lang="en-GB">
                <a:solidFill>
                  <a:schemeClr val="tx2"/>
                </a:solidFill>
                <a:latin typeface="Times New Roman" pitchFamily="18" charset="0"/>
                <a:cs typeface="Times New Roman" pitchFamily="18" charset="0"/>
              </a:rPr>
              <a:t>Socialize-1</a:t>
            </a:r>
          </a:p>
        </p:txBody>
      </p:sp>
      <p:sp>
        <p:nvSpPr>
          <p:cNvPr id="7" name="Text Box 5"/>
          <p:cNvSpPr txBox="1">
            <a:spLocks noChangeArrowheads="1"/>
          </p:cNvSpPr>
          <p:nvPr/>
        </p:nvSpPr>
        <p:spPr bwMode="auto">
          <a:xfrm>
            <a:off x="6213475" y="3763963"/>
            <a:ext cx="1892300" cy="461962"/>
          </a:xfrm>
          <a:prstGeom prst="rect">
            <a:avLst/>
          </a:prstGeom>
          <a:noFill/>
          <a:ln w="12700">
            <a:noFill/>
            <a:miter lim="800000"/>
            <a:headEnd/>
            <a:tailEnd/>
          </a:ln>
        </p:spPr>
        <p:txBody>
          <a:bodyPr wrap="none">
            <a:spAutoFit/>
          </a:bodyPr>
          <a:lstStyle/>
          <a:p>
            <a:r>
              <a:rPr lang="en-GB">
                <a:solidFill>
                  <a:schemeClr val="tx2"/>
                </a:solidFill>
                <a:latin typeface="Times New Roman" pitchFamily="18" charset="0"/>
                <a:cs typeface="Times New Roman" pitchFamily="18" charset="0"/>
              </a:rPr>
              <a:t>Sympathize-2</a:t>
            </a:r>
          </a:p>
        </p:txBody>
      </p:sp>
      <p:sp>
        <p:nvSpPr>
          <p:cNvPr id="8" name="Text Box 6"/>
          <p:cNvSpPr txBox="1">
            <a:spLocks noChangeArrowheads="1"/>
          </p:cNvSpPr>
          <p:nvPr/>
        </p:nvSpPr>
        <p:spPr bwMode="auto">
          <a:xfrm>
            <a:off x="4641850" y="5889625"/>
            <a:ext cx="1141413" cy="461963"/>
          </a:xfrm>
          <a:prstGeom prst="rect">
            <a:avLst/>
          </a:prstGeom>
          <a:noFill/>
          <a:ln w="12700">
            <a:noFill/>
            <a:miter lim="800000"/>
            <a:headEnd/>
            <a:tailEnd/>
          </a:ln>
        </p:spPr>
        <p:txBody>
          <a:bodyPr wrap="none">
            <a:spAutoFit/>
          </a:bodyPr>
          <a:lstStyle/>
          <a:p>
            <a:r>
              <a:rPr lang="en-GB">
                <a:solidFill>
                  <a:schemeClr val="tx2"/>
                </a:solidFill>
                <a:latin typeface="Times New Roman" pitchFamily="18" charset="0"/>
                <a:cs typeface="Times New Roman" pitchFamily="18" charset="0"/>
              </a:rPr>
              <a:t>Serve-3</a:t>
            </a:r>
          </a:p>
        </p:txBody>
      </p:sp>
      <p:sp>
        <p:nvSpPr>
          <p:cNvPr id="9" name="Text Box 7"/>
          <p:cNvSpPr txBox="1">
            <a:spLocks noChangeArrowheads="1"/>
          </p:cNvSpPr>
          <p:nvPr/>
        </p:nvSpPr>
        <p:spPr bwMode="auto">
          <a:xfrm>
            <a:off x="1046163" y="4341813"/>
            <a:ext cx="1601787" cy="461962"/>
          </a:xfrm>
          <a:prstGeom prst="rect">
            <a:avLst/>
          </a:prstGeom>
          <a:noFill/>
          <a:ln w="12700">
            <a:noFill/>
            <a:miter lim="800000"/>
            <a:headEnd/>
            <a:tailEnd/>
          </a:ln>
        </p:spPr>
        <p:txBody>
          <a:bodyPr wrap="none">
            <a:spAutoFit/>
          </a:bodyPr>
          <a:lstStyle/>
          <a:p>
            <a:r>
              <a:rPr lang="en-GB">
                <a:solidFill>
                  <a:schemeClr val="tx2"/>
                </a:solidFill>
                <a:latin typeface="Times New Roman" pitchFamily="18" charset="0"/>
                <a:cs typeface="Times New Roman" pitchFamily="18" charset="0"/>
              </a:rPr>
              <a:t>Salvation-4</a:t>
            </a:r>
          </a:p>
        </p:txBody>
      </p:sp>
      <p:grpSp>
        <p:nvGrpSpPr>
          <p:cNvPr id="2" name="Group 8"/>
          <p:cNvGrpSpPr>
            <a:grpSpLocks/>
          </p:cNvGrpSpPr>
          <p:nvPr/>
        </p:nvGrpSpPr>
        <p:grpSpPr bwMode="auto">
          <a:xfrm>
            <a:off x="4148138" y="3505200"/>
            <a:ext cx="846137" cy="1509713"/>
            <a:chOff x="2613" y="2208"/>
            <a:chExt cx="533" cy="951"/>
          </a:xfrm>
        </p:grpSpPr>
        <p:sp>
          <p:nvSpPr>
            <p:cNvPr id="28685" name="Rectangle 9"/>
            <p:cNvSpPr>
              <a:spLocks noChangeArrowheads="1"/>
            </p:cNvSpPr>
            <p:nvPr/>
          </p:nvSpPr>
          <p:spPr bwMode="auto">
            <a:xfrm>
              <a:off x="2820" y="2208"/>
              <a:ext cx="120" cy="951"/>
            </a:xfrm>
            <a:prstGeom prst="rect">
              <a:avLst/>
            </a:prstGeom>
            <a:solidFill>
              <a:srgbClr val="FF0000"/>
            </a:solidFill>
            <a:ln w="12700">
              <a:solidFill>
                <a:schemeClr val="tx1"/>
              </a:solidFill>
              <a:miter lim="800000"/>
              <a:headEnd/>
              <a:tailEnd/>
            </a:ln>
          </p:spPr>
          <p:txBody>
            <a:bodyPr wrap="none" anchor="ctr"/>
            <a:lstStyle/>
            <a:p>
              <a:endParaRPr lang="en-US">
                <a:latin typeface="Gill Sans MT" pitchFamily="34" charset="0"/>
              </a:endParaRPr>
            </a:p>
          </p:txBody>
        </p:sp>
        <p:sp>
          <p:nvSpPr>
            <p:cNvPr id="28686" name="Rectangle 10"/>
            <p:cNvSpPr>
              <a:spLocks noChangeArrowheads="1"/>
            </p:cNvSpPr>
            <p:nvPr/>
          </p:nvSpPr>
          <p:spPr bwMode="auto">
            <a:xfrm rot="5400000">
              <a:off x="2820" y="2260"/>
              <a:ext cx="120" cy="533"/>
            </a:xfrm>
            <a:prstGeom prst="rect">
              <a:avLst/>
            </a:prstGeom>
            <a:solidFill>
              <a:srgbClr val="FF0000"/>
            </a:solidFill>
            <a:ln w="12700">
              <a:solidFill>
                <a:schemeClr val="tx1"/>
              </a:solidFill>
              <a:miter lim="800000"/>
              <a:headEnd/>
              <a:tailEnd/>
            </a:ln>
          </p:spPr>
          <p:txBody>
            <a:bodyPr wrap="none" anchor="ctr"/>
            <a:lstStyle/>
            <a:p>
              <a:endParaRPr lang="en-US">
                <a:latin typeface="Gill Sans MT" pitchFamily="34" charset="0"/>
              </a:endParaRPr>
            </a:p>
          </p:txBody>
        </p:sp>
      </p:grpSp>
      <p:sp>
        <p:nvSpPr>
          <p:cNvPr id="13" name="AutoShape 11"/>
          <p:cNvSpPr>
            <a:spLocks noChangeArrowheads="1"/>
          </p:cNvSpPr>
          <p:nvPr/>
        </p:nvSpPr>
        <p:spPr bwMode="auto">
          <a:xfrm rot="5400000">
            <a:off x="2978944" y="2696369"/>
            <a:ext cx="3213100" cy="31988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8" y="10783"/>
                </a:moveTo>
                <a:cubicBezTo>
                  <a:pt x="19679" y="5880"/>
                  <a:pt x="15702" y="1911"/>
                  <a:pt x="10800" y="1911"/>
                </a:cubicBezTo>
                <a:cubicBezTo>
                  <a:pt x="10793" y="1910"/>
                  <a:pt x="10787" y="1911"/>
                  <a:pt x="10781" y="1911"/>
                </a:cubicBezTo>
                <a:lnTo>
                  <a:pt x="10778" y="0"/>
                </a:lnTo>
                <a:cubicBezTo>
                  <a:pt x="10785" y="0"/>
                  <a:pt x="10792" y="-1"/>
                  <a:pt x="10800" y="0"/>
                </a:cubicBezTo>
                <a:cubicBezTo>
                  <a:pt x="16756" y="0"/>
                  <a:pt x="21588" y="4822"/>
                  <a:pt x="21599" y="10779"/>
                </a:cubicBezTo>
                <a:lnTo>
                  <a:pt x="24299" y="10774"/>
                </a:lnTo>
                <a:lnTo>
                  <a:pt x="20651" y="14437"/>
                </a:lnTo>
                <a:lnTo>
                  <a:pt x="16988" y="10788"/>
                </a:lnTo>
                <a:lnTo>
                  <a:pt x="19688" y="10783"/>
                </a:lnTo>
                <a:close/>
              </a:path>
            </a:pathLst>
          </a:custGeom>
          <a:solidFill>
            <a:srgbClr val="FFFF00"/>
          </a:solidFill>
          <a:ln w="12700">
            <a:solidFill>
              <a:schemeClr val="tx1"/>
            </a:solidFill>
            <a:miter lim="800000"/>
            <a:headEnd/>
            <a:tailEnd/>
          </a:ln>
        </p:spPr>
        <p:txBody>
          <a:bodyPr wrap="none" anchor="ctr"/>
          <a:lstStyle/>
          <a:p>
            <a:endParaRPr lang="en-US"/>
          </a:p>
        </p:txBody>
      </p:sp>
      <p:sp>
        <p:nvSpPr>
          <p:cNvPr id="14" name="AutoShape 12"/>
          <p:cNvSpPr>
            <a:spLocks noChangeArrowheads="1"/>
          </p:cNvSpPr>
          <p:nvPr/>
        </p:nvSpPr>
        <p:spPr bwMode="auto">
          <a:xfrm>
            <a:off x="2981325" y="2657475"/>
            <a:ext cx="3213100" cy="31988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8" y="10783"/>
                </a:moveTo>
                <a:cubicBezTo>
                  <a:pt x="19679" y="5880"/>
                  <a:pt x="15702" y="1911"/>
                  <a:pt x="10800" y="1911"/>
                </a:cubicBezTo>
                <a:cubicBezTo>
                  <a:pt x="10793" y="1910"/>
                  <a:pt x="10787" y="1911"/>
                  <a:pt x="10781" y="1911"/>
                </a:cubicBezTo>
                <a:lnTo>
                  <a:pt x="10778" y="0"/>
                </a:lnTo>
                <a:cubicBezTo>
                  <a:pt x="10785" y="0"/>
                  <a:pt x="10792" y="-1"/>
                  <a:pt x="10800" y="0"/>
                </a:cubicBezTo>
                <a:cubicBezTo>
                  <a:pt x="16756" y="0"/>
                  <a:pt x="21588" y="4822"/>
                  <a:pt x="21599" y="10779"/>
                </a:cubicBezTo>
                <a:lnTo>
                  <a:pt x="24299" y="10774"/>
                </a:lnTo>
                <a:lnTo>
                  <a:pt x="20651" y="14437"/>
                </a:lnTo>
                <a:lnTo>
                  <a:pt x="16988" y="10788"/>
                </a:lnTo>
                <a:lnTo>
                  <a:pt x="19688" y="10783"/>
                </a:lnTo>
                <a:close/>
              </a:path>
            </a:pathLst>
          </a:custGeom>
          <a:solidFill>
            <a:srgbClr val="FFFF00"/>
          </a:solidFill>
          <a:ln w="12700">
            <a:solidFill>
              <a:schemeClr val="tx1"/>
            </a:solidFill>
            <a:miter lim="800000"/>
            <a:headEnd/>
            <a:tailEnd/>
          </a:ln>
        </p:spPr>
        <p:txBody>
          <a:bodyPr wrap="none" anchor="ctr"/>
          <a:lstStyle/>
          <a:p>
            <a:endParaRPr lang="en-US"/>
          </a:p>
        </p:txBody>
      </p:sp>
      <p:sp>
        <p:nvSpPr>
          <p:cNvPr id="15" name="AutoShape 13"/>
          <p:cNvSpPr>
            <a:spLocks noChangeArrowheads="1"/>
          </p:cNvSpPr>
          <p:nvPr/>
        </p:nvSpPr>
        <p:spPr bwMode="auto">
          <a:xfrm rot="-5400000">
            <a:off x="2970213" y="2692400"/>
            <a:ext cx="3213100" cy="3222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8" y="10783"/>
                </a:moveTo>
                <a:cubicBezTo>
                  <a:pt x="19679" y="5917"/>
                  <a:pt x="15760" y="1963"/>
                  <a:pt x="10895" y="1911"/>
                </a:cubicBezTo>
                <a:lnTo>
                  <a:pt x="10915" y="0"/>
                </a:lnTo>
                <a:cubicBezTo>
                  <a:pt x="16826" y="63"/>
                  <a:pt x="21588" y="4867"/>
                  <a:pt x="21599" y="10779"/>
                </a:cubicBezTo>
                <a:lnTo>
                  <a:pt x="24299" y="10774"/>
                </a:lnTo>
                <a:lnTo>
                  <a:pt x="20651" y="14437"/>
                </a:lnTo>
                <a:lnTo>
                  <a:pt x="16988" y="10788"/>
                </a:lnTo>
                <a:lnTo>
                  <a:pt x="19688" y="10783"/>
                </a:lnTo>
                <a:close/>
              </a:path>
            </a:pathLst>
          </a:custGeom>
          <a:solidFill>
            <a:srgbClr val="FFFF00"/>
          </a:solidFill>
          <a:ln w="12700">
            <a:solidFill>
              <a:schemeClr val="tx1"/>
            </a:solidFill>
            <a:miter lim="800000"/>
            <a:headEnd/>
            <a:tailEnd/>
          </a:ln>
        </p:spPr>
        <p:txBody>
          <a:bodyPr wrap="none" anchor="ctr"/>
          <a:lstStyle/>
          <a:p>
            <a:endParaRPr lang="en-US"/>
          </a:p>
        </p:txBody>
      </p:sp>
      <p:sp>
        <p:nvSpPr>
          <p:cNvPr id="16" name="AutoShape 14"/>
          <p:cNvSpPr>
            <a:spLocks noChangeArrowheads="1"/>
          </p:cNvSpPr>
          <p:nvPr/>
        </p:nvSpPr>
        <p:spPr bwMode="auto">
          <a:xfrm rot="10800000">
            <a:off x="2982913" y="2692400"/>
            <a:ext cx="3213100" cy="3222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88" y="10783"/>
                </a:moveTo>
                <a:cubicBezTo>
                  <a:pt x="19679" y="5931"/>
                  <a:pt x="15781" y="1982"/>
                  <a:pt x="10929" y="1911"/>
                </a:cubicBezTo>
                <a:lnTo>
                  <a:pt x="10957" y="1"/>
                </a:lnTo>
                <a:cubicBezTo>
                  <a:pt x="16852" y="87"/>
                  <a:pt x="21588" y="4884"/>
                  <a:pt x="21599" y="10779"/>
                </a:cubicBezTo>
                <a:lnTo>
                  <a:pt x="24299" y="10774"/>
                </a:lnTo>
                <a:lnTo>
                  <a:pt x="20651" y="14437"/>
                </a:lnTo>
                <a:lnTo>
                  <a:pt x="16988" y="10788"/>
                </a:lnTo>
                <a:lnTo>
                  <a:pt x="19688" y="10783"/>
                </a:lnTo>
                <a:close/>
              </a:path>
            </a:pathLst>
          </a:custGeom>
          <a:solidFill>
            <a:srgbClr val="FFFF00"/>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33400" y="1600200"/>
            <a:ext cx="8229600" cy="2971800"/>
          </a:xfrm>
        </p:spPr>
        <p:txBody>
          <a:bodyPr/>
          <a:lstStyle/>
          <a:p>
            <a:pPr>
              <a:buNone/>
            </a:pPr>
            <a:r>
              <a:rPr lang="en-US" dirty="0" smtClean="0"/>
              <a:t>   There is a need of coming close to the people by personal effort.  </a:t>
            </a:r>
            <a:r>
              <a:rPr lang="en-US" b="1" u="sng" dirty="0" smtClean="0"/>
              <a:t>If less time were given to sermonizing, and more time were spent in personal ministry, greater results would be seen</a:t>
            </a:r>
            <a:r>
              <a:rPr lang="en-US" dirty="0" smtClean="0"/>
              <a:t>.  The poor </a:t>
            </a:r>
            <a:r>
              <a:rPr lang="en-US" dirty="0" smtClean="0"/>
              <a:t>are to be relieved, </a:t>
            </a:r>
            <a:r>
              <a:rPr lang="en-US" dirty="0" smtClean="0"/>
              <a:t>the sick cared </a:t>
            </a:r>
            <a:r>
              <a:rPr lang="en-US" dirty="0" smtClean="0"/>
              <a:t>for, the sorrowing and the bereaved comforted, the ignorant instructed, the inexperienced counseled.</a:t>
            </a:r>
          </a:p>
          <a:p>
            <a:pPr>
              <a:buNone/>
            </a:pPr>
            <a:r>
              <a:rPr lang="en-US" dirty="0" smtClean="0"/>
              <a:t> </a:t>
            </a: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Ministry of Healing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33400" y="1828800"/>
            <a:ext cx="8229600" cy="1371600"/>
          </a:xfrm>
        </p:spPr>
        <p:txBody>
          <a:bodyPr/>
          <a:lstStyle/>
          <a:p>
            <a:pPr>
              <a:buNone/>
            </a:pPr>
            <a:r>
              <a:rPr lang="en-US" dirty="0" smtClean="0"/>
              <a:t>   We are to weep with those that weep and rejoice with those that rejoice. </a:t>
            </a:r>
          </a:p>
          <a:p>
            <a:pPr>
              <a:buNone/>
            </a:pPr>
            <a:r>
              <a:rPr lang="en-US" dirty="0" smtClean="0"/>
              <a:t>	</a:t>
            </a:r>
            <a:r>
              <a:rPr lang="en-US" dirty="0" smtClean="0"/>
              <a:t>(pg 142)</a:t>
            </a:r>
            <a:endParaRPr lang="en-US" dirty="0" smtClean="0"/>
          </a:p>
          <a:p>
            <a:pPr>
              <a:buNone/>
            </a:pPr>
            <a:r>
              <a:rPr lang="en-US" dirty="0" smtClean="0"/>
              <a:t> </a:t>
            </a: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Ministry of Healing </a:t>
            </a:r>
            <a:endParaRPr lang="en-US" dirty="0"/>
          </a:p>
        </p:txBody>
      </p:sp>
      <p:pic>
        <p:nvPicPr>
          <p:cNvPr id="2050" name="Picture 2" descr="http://ypastorswivesdotorg.files.wordpress.com/2011/11/grief-bereavement-counseling.jpg"/>
          <p:cNvPicPr>
            <a:picLocks noChangeAspect="1" noChangeArrowheads="1"/>
          </p:cNvPicPr>
          <p:nvPr/>
        </p:nvPicPr>
        <p:blipFill>
          <a:blip r:embed="rId3" cstate="print"/>
          <a:srcRect/>
          <a:stretch>
            <a:fillRect/>
          </a:stretch>
        </p:blipFill>
        <p:spPr bwMode="auto">
          <a:xfrm>
            <a:off x="779111" y="3810000"/>
            <a:ext cx="3183289" cy="2438400"/>
          </a:xfrm>
          <a:prstGeom prst="rect">
            <a:avLst/>
          </a:prstGeom>
          <a:noFill/>
        </p:spPr>
      </p:pic>
      <p:pic>
        <p:nvPicPr>
          <p:cNvPr id="2052" name="Picture 4" descr="http://emeryvillechristiancenter.org/images/after_chool-bible_class060.jpg"/>
          <p:cNvPicPr>
            <a:picLocks noChangeAspect="1" noChangeArrowheads="1"/>
          </p:cNvPicPr>
          <p:nvPr/>
        </p:nvPicPr>
        <p:blipFill>
          <a:blip r:embed="rId4" cstate="print"/>
          <a:srcRect/>
          <a:stretch>
            <a:fillRect/>
          </a:stretch>
        </p:blipFill>
        <p:spPr bwMode="auto">
          <a:xfrm>
            <a:off x="5257800" y="3810000"/>
            <a:ext cx="3200400" cy="2400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God &amp; Religion</a:t>
            </a:r>
            <a:endParaRPr lang="en-US" dirty="0"/>
          </a:p>
        </p:txBody>
      </p:sp>
      <p:pic>
        <p:nvPicPr>
          <p:cNvPr id="18435" name="Picture 2" descr="http://iesvallesdelluna.centros.educa.jcyl.es/sitio/upload/img/religion.jpg"/>
          <p:cNvPicPr>
            <a:picLocks noChangeAspect="1" noChangeArrowheads="1"/>
          </p:cNvPicPr>
          <p:nvPr/>
        </p:nvPicPr>
        <p:blipFill>
          <a:blip r:embed="rId3" cstate="print"/>
          <a:srcRect/>
          <a:stretch>
            <a:fillRect/>
          </a:stretch>
        </p:blipFill>
        <p:spPr bwMode="auto">
          <a:xfrm>
            <a:off x="1371600" y="1600200"/>
            <a:ext cx="62992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ES Theme 102">
  <a:themeElements>
    <a:clrScheme name="Custom 1">
      <a:dk1>
        <a:srgbClr val="000000"/>
      </a:dk1>
      <a:lt1>
        <a:srgbClr val="FFFFFF"/>
      </a:lt1>
      <a:dk2>
        <a:srgbClr val="4B7735"/>
      </a:dk2>
      <a:lt2>
        <a:srgbClr val="B3D6A2"/>
      </a:lt2>
      <a:accent1>
        <a:srgbClr val="77B559"/>
      </a:accent1>
      <a:accent2>
        <a:srgbClr val="3F9EE4"/>
      </a:accent2>
      <a:accent3>
        <a:srgbClr val="E4A81B"/>
      </a:accent3>
      <a:accent4>
        <a:srgbClr val="0536B3"/>
      </a:accent4>
      <a:accent5>
        <a:srgbClr val="DA7328"/>
      </a:accent5>
      <a:accent6>
        <a:srgbClr val="AE589F"/>
      </a:accent6>
      <a:hlink>
        <a:srgbClr val="460245"/>
      </a:hlink>
      <a:folHlink>
        <a:srgbClr val="AC17D6"/>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YES Theme 102</Template>
  <TotalTime>1893</TotalTime>
  <Words>494</Words>
  <Application>Microsoft Office PowerPoint</Application>
  <PresentationFormat>On-screen Show (4:3)</PresentationFormat>
  <Paragraphs>45</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YES Theme 102</vt:lpstr>
      <vt:lpstr>Slide 1</vt:lpstr>
      <vt:lpstr>A Heart of Service</vt:lpstr>
      <vt:lpstr>Ellen &amp; Agnes</vt:lpstr>
      <vt:lpstr>Your Picture of God</vt:lpstr>
      <vt:lpstr>Ministry of Healing </vt:lpstr>
      <vt:lpstr>Cycle of Ministry</vt:lpstr>
      <vt:lpstr>Ministry of Healing </vt:lpstr>
      <vt:lpstr>Ministry of Healing </vt:lpstr>
      <vt:lpstr>God &amp; Religion</vt:lpstr>
      <vt:lpstr>James 1:27-28</vt:lpstr>
      <vt:lpstr>Slide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J-Man</dc:creator>
  <cp:lastModifiedBy>J-Man</cp:lastModifiedBy>
  <cp:revision>8</cp:revision>
  <dcterms:created xsi:type="dcterms:W3CDTF">2013-01-21T20:42:49Z</dcterms:created>
  <dcterms:modified xsi:type="dcterms:W3CDTF">2013-01-23T04:15:59Z</dcterms:modified>
</cp:coreProperties>
</file>