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72" r:id="rId2"/>
    <p:sldId id="257" r:id="rId3"/>
    <p:sldId id="273" r:id="rId4"/>
    <p:sldId id="280" r:id="rId5"/>
    <p:sldId id="279" r:id="rId6"/>
    <p:sldId id="276" r:id="rId7"/>
    <p:sldId id="277" r:id="rId8"/>
    <p:sldId id="260" r:id="rId9"/>
    <p:sldId id="275" r:id="rId10"/>
    <p:sldId id="291" r:id="rId11"/>
    <p:sldId id="269" r:id="rId12"/>
    <p:sldId id="283" r:id="rId13"/>
    <p:sldId id="292" r:id="rId14"/>
    <p:sldId id="267" r:id="rId15"/>
    <p:sldId id="298" r:id="rId16"/>
    <p:sldId id="282" r:id="rId17"/>
    <p:sldId id="295" r:id="rId18"/>
    <p:sldId id="296" r:id="rId19"/>
    <p:sldId id="268" r:id="rId20"/>
    <p:sldId id="297" r:id="rId21"/>
    <p:sldId id="285" r:id="rId22"/>
    <p:sldId id="293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DEA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80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5D0B2-3BE0-8B41-9D1D-B5B5AD2DFA62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F0C62-D369-364A-9E75-F33E7EE5E2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Attractive,</a:t>
            </a:r>
            <a:r>
              <a:rPr lang="en-US" baseline="0" dirty="0" smtClean="0"/>
              <a:t> relevant tracts on Health, Bible subjects addressing contemporary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YOUR GLOW WALLET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literature Idea…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your GLOW wallet</a:t>
            </a:r>
            <a:r>
              <a:rPr lang="en-US" baseline="0" dirty="0" smtClean="0"/>
              <a:t> you’ll find an INTEREST CARD…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purpose of GLOW tracts is to get the message out and in the same time</a:t>
            </a:r>
            <a:r>
              <a:rPr lang="en-US" baseline="0" dirty="0" smtClean="0"/>
              <a:t> to</a:t>
            </a:r>
            <a:r>
              <a:rPr lang="en-US" dirty="0" smtClean="0"/>
              <a:t> </a:t>
            </a:r>
            <a:r>
              <a:rPr lang="en-US" baseline="0" dirty="0" smtClean="0"/>
              <a:t>produce spiritual interests, mainly Bible study interests.</a:t>
            </a:r>
          </a:p>
          <a:p>
            <a:r>
              <a:rPr lang="en-US" baseline="0" dirty="0" smtClean="0"/>
              <a:t>Contact is for the local conference office…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idea</a:t>
            </a:r>
            <a:r>
              <a:rPr lang="en-US" baseline="0" dirty="0" smtClean="0"/>
              <a:t> of GLOW tracts was born…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first GLOW</a:t>
            </a:r>
            <a:r>
              <a:rPr lang="en-US" baseline="0" dirty="0" smtClean="0"/>
              <a:t> tracts were printed..</a:t>
            </a:r>
            <a:endParaRPr lang="en-US" dirty="0" smtClean="0"/>
          </a:p>
          <a:p>
            <a:r>
              <a:rPr lang="en-US" dirty="0" smtClean="0"/>
              <a:t>Ministry where everyone can be involved</a:t>
            </a:r>
          </a:p>
          <a:p>
            <a:r>
              <a:rPr lang="en-US" dirty="0" smtClean="0"/>
              <a:t>Children, Youth, Adults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Cynthia</a:t>
            </a:r>
            <a:r>
              <a:rPr lang="en-US" baseline="0" dirty="0" smtClean="0"/>
              <a:t> Salinas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Pathfinders at nursing home</a:t>
            </a:r>
          </a:p>
          <a:p>
            <a:r>
              <a:rPr lang="en-US" dirty="0" smtClean="0"/>
              <a:t>Outreach</a:t>
            </a:r>
          </a:p>
          <a:p>
            <a:r>
              <a:rPr lang="en-US" dirty="0" smtClean="0"/>
              <a:t>GLOW</a:t>
            </a:r>
            <a:r>
              <a:rPr lang="en-US" baseline="0" dirty="0" smtClean="0"/>
              <a:t> rack at the office/Laundromat</a:t>
            </a:r>
          </a:p>
          <a:p>
            <a:r>
              <a:rPr lang="en-US" baseline="0" dirty="0" smtClean="0"/>
              <a:t>Office: MY GOD RACK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next weekend kicking</a:t>
            </a:r>
            <a:r>
              <a:rPr lang="en-US" baseline="0" dirty="0" smtClean="0"/>
              <a:t> off GLOW-a-thon in ALL Detroit churches!</a:t>
            </a:r>
          </a:p>
          <a:p>
            <a:r>
              <a:rPr lang="en-US" baseline="0" dirty="0" smtClean="0"/>
              <a:t>250,000 TRACKS PRINTED.</a:t>
            </a:r>
          </a:p>
          <a:p>
            <a:r>
              <a:rPr lang="en-US" baseline="0" dirty="0" smtClean="0"/>
              <a:t>20 young people – will distribute 50,000 tracts.</a:t>
            </a:r>
          </a:p>
          <a:p>
            <a:r>
              <a:rPr lang="en-US" baseline="0" dirty="0" smtClean="0"/>
              <a:t>Young person’s idea!</a:t>
            </a:r>
          </a:p>
          <a:p>
            <a:r>
              <a:rPr lang="en-US" baseline="0" dirty="0" smtClean="0"/>
              <a:t>PRAISE GOD!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a</a:t>
            </a:r>
            <a:r>
              <a:rPr lang="en-US" baseline="0" dirty="0" smtClean="0"/>
              <a:t> part of something bigger than ourselves.</a:t>
            </a:r>
          </a:p>
          <a:p>
            <a:r>
              <a:rPr lang="en-US" baseline="0" dirty="0" smtClean="0"/>
              <a:t>We are a part of a world-wide movement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YOUR GLOW WALLET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F0C62-D369-364A-9E75-F33E7EE5E26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761A3-EC07-4E4D-BFB8-FDA1D2877A9B}" type="datetimeFigureOut">
              <a:rPr lang="en-US" smtClean="0"/>
              <a:pPr/>
              <a:t>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B3BE8-DB03-6149-8423-EBFAC1269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low@misda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485422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Sommet Slab Rnd Thin"/>
                <a:cs typeface="Sommet Slab Rnd Thin"/>
              </a:rPr>
              <a:t>By Kamil Metz, Director</a:t>
            </a:r>
          </a:p>
          <a:p>
            <a:pPr algn="ctr"/>
            <a:r>
              <a:rPr lang="en-US" sz="1600" dirty="0" smtClean="0">
                <a:latin typeface="Sommet Slab Rnd Thin"/>
                <a:cs typeface="Sommet Slab Rnd Thin"/>
              </a:rPr>
              <a:t>Literature Ministries Dept</a:t>
            </a:r>
          </a:p>
          <a:p>
            <a:pPr algn="ctr"/>
            <a:r>
              <a:rPr lang="en-US" sz="1600" dirty="0" smtClean="0">
                <a:latin typeface="Sommet Slab Rnd Thin"/>
                <a:cs typeface="Sommet Slab Rnd Thin"/>
              </a:rPr>
              <a:t>Michigan Conference</a:t>
            </a:r>
            <a:endParaRPr lang="en-US" sz="1600" dirty="0">
              <a:latin typeface="Sommet Slab Rnd Thin"/>
              <a:cs typeface="Sommet Slab Rnd Thin"/>
            </a:endParaRPr>
          </a:p>
        </p:txBody>
      </p:sp>
      <p:pic>
        <p:nvPicPr>
          <p:cNvPr id="4" name="Picture 3" descr="Silent Preach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3" y="1781670"/>
            <a:ext cx="877570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7315P-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09" y="3878297"/>
            <a:ext cx="3887811" cy="2591874"/>
          </a:xfrm>
          <a:prstGeom prst="rect">
            <a:avLst/>
          </a:prstGeom>
        </p:spPr>
      </p:pic>
      <p:pic>
        <p:nvPicPr>
          <p:cNvPr id="7" name="Picture 6" descr="IMG_7331P-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21" y="238705"/>
            <a:ext cx="5150056" cy="3433372"/>
          </a:xfrm>
          <a:prstGeom prst="rect">
            <a:avLst/>
          </a:prstGeom>
        </p:spPr>
      </p:pic>
      <p:pic>
        <p:nvPicPr>
          <p:cNvPr id="8" name="Picture 7" descr="photo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79320" y="673244"/>
            <a:ext cx="3433369" cy="2564298"/>
          </a:xfrm>
          <a:prstGeom prst="rect">
            <a:avLst/>
          </a:prstGeom>
        </p:spPr>
      </p:pic>
      <p:pic>
        <p:nvPicPr>
          <p:cNvPr id="10" name="Picture 9" descr="laundr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429" y="3856943"/>
            <a:ext cx="3484304" cy="2613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5694" y="160187"/>
            <a:ext cx="6112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Sommet Slab Rnd Bold"/>
                <a:cs typeface="Sommet Slab Rnd Bold"/>
              </a:rPr>
              <a:t>Urban Evangelism</a:t>
            </a:r>
            <a:endParaRPr lang="en-US" sz="6000" dirty="0">
              <a:latin typeface="Sommet Slab Rnd Bold"/>
              <a:cs typeface="Sommet Slab Rnd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7688" y="1175850"/>
            <a:ext cx="444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Sommet Slab Rnd Thin"/>
                <a:cs typeface="Sommet Slab Rnd Thin"/>
              </a:rPr>
              <a:t>Reaching the Big Cities</a:t>
            </a:r>
            <a:endParaRPr lang="en-US" sz="3600" dirty="0">
              <a:latin typeface="Sommet Slab Rnd Thin"/>
              <a:cs typeface="Sommet Slab Rnd Thin"/>
            </a:endParaRPr>
          </a:p>
        </p:txBody>
      </p:sp>
      <p:pic>
        <p:nvPicPr>
          <p:cNvPr id="7" name="Picture 6" descr="Unlocking Revelation_Michigan-ba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01" y="2123415"/>
            <a:ext cx="2435225" cy="4105275"/>
          </a:xfrm>
          <a:prstGeom prst="rect">
            <a:avLst/>
          </a:prstGeom>
        </p:spPr>
      </p:pic>
      <p:pic>
        <p:nvPicPr>
          <p:cNvPr id="6" name="Picture 5" descr="Unlocking Revelation_Michigan-fro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8418">
            <a:off x="1958506" y="2200135"/>
            <a:ext cx="267335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1917700"/>
            <a:ext cx="74285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Sommet Slab Rnd Regular"/>
                <a:cs typeface="Sommet Slab Rnd Regular"/>
              </a:rPr>
              <a:t>“We </a:t>
            </a:r>
            <a:r>
              <a:rPr lang="en-US" sz="3600" dirty="0" smtClean="0">
                <a:latin typeface="Sommet Slab Rnd Regular"/>
                <a:cs typeface="Sommet Slab Rnd Regular"/>
              </a:rPr>
              <a:t>are fast approaching the end. The printing and circulation of the books and papers that contain the truth for this time are to be our work</a:t>
            </a:r>
            <a:r>
              <a:rPr lang="en-US" sz="3600" dirty="0" smtClean="0">
                <a:latin typeface="Sommet Slab Rnd Regular"/>
                <a:cs typeface="Sommet Slab Rnd Regular"/>
              </a:rPr>
              <a:t>.” </a:t>
            </a:r>
            <a:endParaRPr lang="en-US" sz="3600" dirty="0" smtClean="0">
              <a:latin typeface="Sommet Slab Rnd Regular"/>
              <a:cs typeface="Sommet Slab Rnd Regular"/>
            </a:endParaRPr>
          </a:p>
          <a:p>
            <a:endParaRPr lang="en-US" sz="3600" dirty="0" smtClean="0">
              <a:latin typeface="Sommet Slab Rnd Regular"/>
              <a:cs typeface="Sommet Slab Rnd Regular"/>
            </a:endParaRPr>
          </a:p>
          <a:p>
            <a:pPr algn="r"/>
            <a:r>
              <a:rPr lang="en-US" sz="3600" dirty="0" smtClean="0">
                <a:latin typeface="Sommet Slab Rnd Regular"/>
                <a:cs typeface="Sommet Slab Rnd Regular"/>
              </a:rPr>
              <a:t>Testimonies, vol. 8, 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OW Minds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987" y="109533"/>
            <a:ext cx="4349667" cy="6572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W Places to leave th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346" y="120527"/>
            <a:ext cx="4240190" cy="6524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B-GAs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2645">
            <a:off x="441496" y="4255669"/>
            <a:ext cx="2536685" cy="2536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3514" y="1422400"/>
            <a:ext cx="6007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>
                    <a:lumMod val="50000"/>
                  </a:schemeClr>
                </a:solidFill>
                <a:latin typeface="Sommet Slab Rnd Regular"/>
                <a:cs typeface="Sommet Slab Rnd Regular"/>
              </a:rPr>
              <a:t>Magabook</a:t>
            </a:r>
            <a:r>
              <a:rPr lang="en-US" sz="9600" dirty="0" smtClean="0">
                <a:solidFill>
                  <a:schemeClr val="bg1">
                    <a:lumMod val="50000"/>
                  </a:schemeClr>
                </a:solidFill>
                <a:latin typeface="Sommet Slab Rnd Regular"/>
                <a:cs typeface="Sommet Slab Rnd Regular"/>
              </a:rPr>
              <a:t> </a:t>
            </a:r>
          </a:p>
        </p:txBody>
      </p:sp>
      <p:pic>
        <p:nvPicPr>
          <p:cNvPr id="4" name="Picture 3" descr="MB-S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9950">
            <a:off x="2442319" y="4128592"/>
            <a:ext cx="1699790" cy="2226798"/>
          </a:xfrm>
          <a:prstGeom prst="rect">
            <a:avLst/>
          </a:prstGeom>
        </p:spPr>
      </p:pic>
      <p:pic>
        <p:nvPicPr>
          <p:cNvPr id="8" name="Picture 7" descr="MB-G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8411">
            <a:off x="3988578" y="3981466"/>
            <a:ext cx="1680584" cy="2232162"/>
          </a:xfrm>
          <a:prstGeom prst="rect">
            <a:avLst/>
          </a:prstGeom>
        </p:spPr>
      </p:pic>
      <p:pic>
        <p:nvPicPr>
          <p:cNvPr id="6" name="Picture 5" descr="MB-MF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950" y="3934423"/>
            <a:ext cx="1589793" cy="2240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0259" y="2404595"/>
            <a:ext cx="3842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7F7F7F"/>
                </a:solidFill>
                <a:latin typeface="Sommet Slab Rnd Light"/>
                <a:cs typeface="Sommet Slab Rnd Light"/>
              </a:rPr>
              <a:t>Ministry</a:t>
            </a:r>
            <a:endParaRPr lang="en-US" sz="7200" dirty="0">
              <a:solidFill>
                <a:srgbClr val="7F7F7F"/>
              </a:solidFill>
              <a:latin typeface="Sommet Slab Rnd Light"/>
              <a:cs typeface="Sommet Slab Rn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217" y="1728909"/>
            <a:ext cx="45302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Sommet Slab Rnd Regular"/>
                <a:cs typeface="Sommet Slab Rnd Regular"/>
              </a:rPr>
              <a:t>“God desired that the sale of Christ’s Object Lessons shall be recognized by all our people as His method of relieving our schools from debt.” </a:t>
            </a:r>
          </a:p>
          <a:p>
            <a:endParaRPr lang="en-US" sz="3200" dirty="0" smtClean="0">
              <a:latin typeface="Sommet Slab Rnd Regular"/>
              <a:cs typeface="Sommet Slab Rnd Regular"/>
            </a:endParaRPr>
          </a:p>
          <a:p>
            <a:pPr algn="r"/>
            <a:r>
              <a:rPr lang="en-US" sz="3200" dirty="0" smtClean="0">
                <a:latin typeface="Sommet Slab Rnd Regular"/>
                <a:cs typeface="Sommet Slab Rnd Regular"/>
              </a:rPr>
              <a:t>Publishing Ministry, 363</a:t>
            </a:r>
          </a:p>
          <a:p>
            <a:endParaRPr lang="en-US" sz="3200" dirty="0" smtClean="0">
              <a:latin typeface="Sommet Slab Rnd Regular"/>
              <a:cs typeface="Sommet Slab Rnd Regular"/>
            </a:endParaRPr>
          </a:p>
        </p:txBody>
      </p:sp>
      <p:pic>
        <p:nvPicPr>
          <p:cNvPr id="3" name="Picture 2" descr="CO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164" y="1130300"/>
            <a:ext cx="3229222" cy="486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222" y="2963473"/>
            <a:ext cx="85576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ommet Slab Rnd Regular"/>
                <a:cs typeface="Sommet Slab Rnd Regular"/>
              </a:rPr>
              <a:t>Youth Ministry.</a:t>
            </a:r>
          </a:p>
          <a:p>
            <a:r>
              <a:rPr lang="en-US" sz="2400" dirty="0" smtClean="0">
                <a:latin typeface="Sommet Slab Rnd Regular"/>
                <a:cs typeface="Sommet Slab Rnd Regular"/>
              </a:rPr>
              <a:t>Mentored youth lead and train other youth in evangelist </a:t>
            </a:r>
            <a:r>
              <a:rPr lang="en-US" sz="2400" dirty="0" smtClean="0">
                <a:latin typeface="Sommet Slab Rnd Regular"/>
                <a:cs typeface="Sommet Slab Rnd Regular"/>
              </a:rPr>
              <a:t>efforts</a:t>
            </a:r>
          </a:p>
          <a:p>
            <a:endParaRPr lang="en-US" sz="2400" dirty="0" smtClean="0">
              <a:latin typeface="Sommet Slab Rnd Regular"/>
              <a:cs typeface="Sommet Slab Rnd Regular"/>
            </a:endParaRPr>
          </a:p>
          <a:p>
            <a:r>
              <a:rPr lang="en-US" sz="2400" b="1" dirty="0" smtClean="0">
                <a:latin typeface="Sommet Slab Rnd Regular"/>
                <a:cs typeface="Sommet Slab Rnd Regular"/>
              </a:rPr>
              <a:t>Education/Scholarship Program.</a:t>
            </a:r>
          </a:p>
          <a:p>
            <a:r>
              <a:rPr lang="en-US" sz="2400" dirty="0" smtClean="0">
                <a:latin typeface="Sommet Slab Rnd Regular"/>
                <a:cs typeface="Sommet Slab Rnd Regular"/>
              </a:rPr>
              <a:t>Provides employment for our young people so they can afford a Christian Education</a:t>
            </a:r>
          </a:p>
          <a:p>
            <a:endParaRPr lang="en-US" sz="2400" dirty="0" smtClean="0">
              <a:latin typeface="Sommet Slab Rnd Regular"/>
              <a:cs typeface="Sommet Slab Rnd Regular"/>
            </a:endParaRPr>
          </a:p>
          <a:p>
            <a:r>
              <a:rPr lang="en-US" sz="2400" b="1" dirty="0" smtClean="0">
                <a:latin typeface="Sommet Slab Rnd Regular"/>
                <a:cs typeface="Sommet Slab Rnd Regular"/>
              </a:rPr>
              <a:t>Outreach program.</a:t>
            </a:r>
          </a:p>
          <a:p>
            <a:r>
              <a:rPr lang="en-US" sz="2400" dirty="0" smtClean="0">
                <a:latin typeface="Sommet Slab Rnd Regular"/>
                <a:cs typeface="Sommet Slab Rnd Regular"/>
              </a:rPr>
              <a:t>Teaches our youth to do </a:t>
            </a:r>
            <a:r>
              <a:rPr lang="en-US" sz="2400" dirty="0" smtClean="0">
                <a:latin typeface="Sommet Slab Rnd Regular"/>
                <a:cs typeface="Sommet Slab Rnd Regular"/>
              </a:rPr>
              <a:t>ministry</a:t>
            </a:r>
            <a:endParaRPr lang="en-US" dirty="0" smtClean="0">
              <a:latin typeface="Sommet Slab Rnd Regular"/>
              <a:cs typeface="Sommet Slab Rnd Regular"/>
            </a:endParaRPr>
          </a:p>
          <a:p>
            <a:endParaRPr lang="en-US" dirty="0">
              <a:latin typeface="Sommet Slab Rnd Regular"/>
              <a:cs typeface="Sommet Slab Rnd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1" y="1562100"/>
            <a:ext cx="7150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7F7F7F"/>
                </a:solidFill>
                <a:latin typeface="Sommet Slab Rnd Regular"/>
                <a:cs typeface="Sommet Slab Rnd Regular"/>
              </a:rPr>
              <a:t>Magabook Ministry</a:t>
            </a:r>
            <a:endParaRPr lang="en-US" sz="6600" dirty="0">
              <a:solidFill>
                <a:srgbClr val="7F7F7F"/>
              </a:solidFill>
              <a:latin typeface="Sommet Slab Rnd Regular"/>
              <a:cs typeface="Sommet Slab Rnd Regula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" y="1320800"/>
            <a:ext cx="19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7F7F7F"/>
                </a:solidFill>
                <a:latin typeface="Sommet Slab Rnd Light"/>
                <a:cs typeface="Sommet Slab Rnd Light"/>
              </a:rPr>
              <a:t>Summer</a:t>
            </a:r>
            <a:endParaRPr lang="en-US" sz="3600" i="1" dirty="0">
              <a:solidFill>
                <a:srgbClr val="7F7F7F"/>
              </a:solidFill>
              <a:latin typeface="Sommet Slab Rnd Light"/>
              <a:cs typeface="Sommet Slab Rn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732" y="2172255"/>
            <a:ext cx="416441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ommet Slab Rnd Regular"/>
                <a:cs typeface="Sommet Slab Rnd Regular"/>
              </a:rPr>
              <a:t>Our </a:t>
            </a:r>
            <a:r>
              <a:rPr lang="en-US" sz="2400" dirty="0" smtClean="0">
                <a:latin typeface="Sommet Slab Rnd Regular"/>
                <a:cs typeface="Sommet Slab Rnd Regular"/>
              </a:rPr>
              <a:t>Young People placed over </a:t>
            </a:r>
            <a:r>
              <a:rPr lang="en-US" sz="2400" b="1" dirty="0" smtClean="0">
                <a:latin typeface="Sommet Slab Rnd Regular"/>
                <a:cs typeface="Sommet Slab Rnd Regular"/>
              </a:rPr>
              <a:t>$2.5M</a:t>
            </a:r>
            <a:r>
              <a:rPr lang="en-US" sz="2400" dirty="0" smtClean="0">
                <a:latin typeface="Sommet Slab Rnd Regular"/>
                <a:cs typeface="Sommet Slab Rnd Regular"/>
              </a:rPr>
              <a:t> worth of literature in communities</a:t>
            </a:r>
          </a:p>
          <a:p>
            <a:endParaRPr lang="en-US" sz="1500" dirty="0" smtClean="0">
              <a:latin typeface="Sommet Slab Rnd Regular"/>
              <a:cs typeface="Sommet Slab Rnd Regular"/>
            </a:endParaRPr>
          </a:p>
          <a:p>
            <a:r>
              <a:rPr lang="en-US" sz="2400" dirty="0" smtClean="0">
                <a:latin typeface="Sommet Slab Rnd Regular"/>
                <a:cs typeface="Sommet Slab Rnd Regular"/>
              </a:rPr>
              <a:t>Our Young People received over </a:t>
            </a:r>
            <a:r>
              <a:rPr lang="en-US" sz="2400" b="1" dirty="0" smtClean="0">
                <a:latin typeface="Sommet Slab Rnd Regular"/>
                <a:cs typeface="Sommet Slab Rnd Regular"/>
              </a:rPr>
              <a:t>$1.6M</a:t>
            </a:r>
            <a:r>
              <a:rPr lang="en-US" sz="2400" dirty="0" smtClean="0">
                <a:latin typeface="Sommet Slab Rnd Regular"/>
                <a:cs typeface="Sommet Slab Rnd Regular"/>
              </a:rPr>
              <a:t> toward their education</a:t>
            </a:r>
          </a:p>
          <a:p>
            <a:endParaRPr lang="en-US" sz="1500" dirty="0" smtClean="0">
              <a:latin typeface="Sommet Slab Rnd Regular"/>
              <a:cs typeface="Sommet Slab Rnd Regular"/>
            </a:endParaRPr>
          </a:p>
          <a:p>
            <a:r>
              <a:rPr lang="en-US" sz="2400" dirty="0" smtClean="0">
                <a:latin typeface="Sommet Slab Rnd Regular"/>
                <a:cs typeface="Sommet Slab Rnd Regular"/>
              </a:rPr>
              <a:t>Through this ministry 100’s of young people have been trained to assist the church in sharing the message</a:t>
            </a:r>
            <a:endParaRPr lang="en-US" dirty="0" smtClean="0">
              <a:latin typeface="Sommet Slab Rnd Regular"/>
              <a:cs typeface="Sommet Slab Rnd Regular"/>
            </a:endParaRPr>
          </a:p>
          <a:p>
            <a:endParaRPr lang="en-US" dirty="0">
              <a:latin typeface="Sommet Slab Rnd Regular"/>
              <a:cs typeface="Sommet Slab Rnd Regular"/>
            </a:endParaRPr>
          </a:p>
        </p:txBody>
      </p:sp>
      <p:pic>
        <p:nvPicPr>
          <p:cNvPr id="6" name="Picture 5" descr="LE 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150" y="2273460"/>
            <a:ext cx="4538135" cy="3403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599" y="1384300"/>
            <a:ext cx="6184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latin typeface="Sommet Slab Rnd Light"/>
                <a:cs typeface="Sommet Slab Rnd Light"/>
              </a:rPr>
              <a:t>Over the </a:t>
            </a:r>
            <a:r>
              <a:rPr lang="en-US" sz="4400" b="1" i="1" dirty="0" smtClean="0">
                <a:latin typeface="Sommet Slab Rnd Light"/>
                <a:cs typeface="Sommet Slab Rnd Light"/>
              </a:rPr>
              <a:t>Past 10 </a:t>
            </a:r>
            <a:r>
              <a:rPr lang="en-US" sz="4400" b="1" i="1" dirty="0" smtClean="0">
                <a:latin typeface="Sommet Slab Rnd Light"/>
                <a:cs typeface="Sommet Slab Rnd Light"/>
              </a:rPr>
              <a:t>Summers</a:t>
            </a:r>
            <a:r>
              <a:rPr lang="en-US" sz="4400" b="1" i="1" dirty="0" smtClean="0">
                <a:latin typeface="Sommet Slab Rnd Light"/>
                <a:cs typeface="Sommet Slab Rnd Light"/>
              </a:rPr>
              <a:t>…</a:t>
            </a:r>
            <a:endParaRPr lang="en-US" sz="4400" b="1" i="1" dirty="0" smtClean="0">
              <a:latin typeface="Sommet Slab Rnd Light"/>
              <a:cs typeface="Sommet Slab Rn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021" y="3245017"/>
            <a:ext cx="68072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ommet Slab Rnd Regular"/>
                <a:cs typeface="Sommet Slab Rnd Regular"/>
              </a:rPr>
              <a:t>Over </a:t>
            </a:r>
            <a:r>
              <a:rPr lang="en-US" sz="2400" b="1" dirty="0" smtClean="0">
                <a:latin typeface="Sommet Slab Rnd Regular"/>
                <a:cs typeface="Sommet Slab Rnd Regular"/>
              </a:rPr>
              <a:t>30 Michigan  church schools </a:t>
            </a:r>
            <a:r>
              <a:rPr lang="en-US" sz="2400" dirty="0" smtClean="0">
                <a:latin typeface="Sommet Slab Rnd Regular"/>
                <a:cs typeface="Sommet Slab Rnd Regular"/>
              </a:rPr>
              <a:t>have been involved in this ministry</a:t>
            </a:r>
          </a:p>
          <a:p>
            <a:endParaRPr lang="en-US" sz="1500" dirty="0" smtClean="0">
              <a:latin typeface="Sommet Slab Rnd Regular"/>
              <a:cs typeface="Sommet Slab Rnd Regular"/>
            </a:endParaRPr>
          </a:p>
          <a:p>
            <a:r>
              <a:rPr lang="en-US" sz="2400" b="1" dirty="0" smtClean="0">
                <a:latin typeface="Sommet Slab Rnd Regular"/>
                <a:cs typeface="Sommet Slab Rnd Regular"/>
              </a:rPr>
              <a:t>Pathfinders </a:t>
            </a:r>
            <a:r>
              <a:rPr lang="en-US" sz="2400" dirty="0" smtClean="0">
                <a:latin typeface="Sommet Slab Rnd Regular"/>
                <a:cs typeface="Sommet Slab Rnd Regular"/>
              </a:rPr>
              <a:t>raising money for </a:t>
            </a:r>
            <a:r>
              <a:rPr lang="en-US" sz="2400" b="1" dirty="0" smtClean="0">
                <a:latin typeface="Sommet Slab Rnd Regular"/>
                <a:cs typeface="Sommet Slab Rnd Regular"/>
              </a:rPr>
              <a:t>Oshkosh</a:t>
            </a:r>
          </a:p>
          <a:p>
            <a:endParaRPr lang="en-US" sz="1500" dirty="0" smtClean="0">
              <a:latin typeface="Sommet Slab Rnd Regular"/>
              <a:cs typeface="Sommet Slab Rnd Regular"/>
            </a:endParaRPr>
          </a:p>
          <a:p>
            <a:r>
              <a:rPr lang="en-US" sz="2400" dirty="0" smtClean="0">
                <a:latin typeface="Sommet Slab Rnd Regular"/>
                <a:cs typeface="Sommet Slab Rnd Regular"/>
              </a:rPr>
              <a:t>Monies were raised for </a:t>
            </a:r>
            <a:r>
              <a:rPr lang="en-US" sz="2400" b="1" dirty="0" smtClean="0">
                <a:latin typeface="Sommet Slab Rnd Regular"/>
                <a:cs typeface="Sommet Slab Rnd Regular"/>
              </a:rPr>
              <a:t>schools</a:t>
            </a:r>
            <a:r>
              <a:rPr lang="en-US" sz="2400" dirty="0" smtClean="0">
                <a:latin typeface="Sommet Slab Rnd Regular"/>
                <a:cs typeface="Sommet Slab Rnd Regular"/>
              </a:rPr>
              <a:t>, </a:t>
            </a:r>
            <a:r>
              <a:rPr lang="en-US" sz="2400" b="1" dirty="0" smtClean="0">
                <a:latin typeface="Sommet Slab Rnd Regular"/>
                <a:cs typeface="Sommet Slab Rnd Regular"/>
              </a:rPr>
              <a:t>mission trips, evangelistic projects</a:t>
            </a:r>
          </a:p>
          <a:p>
            <a:endParaRPr lang="en-US" sz="2400" b="1" dirty="0" smtClean="0">
              <a:latin typeface="Sommet Slab Rnd Regular"/>
              <a:cs typeface="Sommet Slab Rnd Regular"/>
            </a:endParaRPr>
          </a:p>
          <a:p>
            <a:r>
              <a:rPr lang="en-US" sz="2400" b="1" dirty="0" smtClean="0">
                <a:latin typeface="Sommet Slab Rnd Regular"/>
                <a:cs typeface="Sommet Slab Rnd Regular"/>
              </a:rPr>
              <a:t>AND SOULS WERE REACHED IN THE SAME TIME!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901" y="1879600"/>
            <a:ext cx="7150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7F7F7F"/>
                </a:solidFill>
                <a:latin typeface="Sommet Slab Rnd Regular"/>
                <a:cs typeface="Sommet Slab Rnd Regular"/>
              </a:rPr>
              <a:t>Magabook Ministry</a:t>
            </a:r>
            <a:endParaRPr lang="en-US" sz="6600" dirty="0">
              <a:solidFill>
                <a:srgbClr val="7F7F7F"/>
              </a:solidFill>
              <a:latin typeface="Sommet Slab Rnd Regular"/>
              <a:cs typeface="Sommet Slab Rnd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0" y="1612900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7F7F7F"/>
                </a:solidFill>
                <a:latin typeface="Sommet Slab Rnd Light"/>
                <a:cs typeface="Sommet Slab Rnd Light"/>
              </a:rPr>
              <a:t>Year-Round</a:t>
            </a:r>
            <a:endParaRPr lang="en-US" sz="3600" i="1" dirty="0">
              <a:solidFill>
                <a:srgbClr val="7F7F7F"/>
              </a:solidFill>
              <a:latin typeface="Sommet Slab Rnd Light"/>
              <a:cs typeface="Sommet Slab Rn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ell gas st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30" y="153988"/>
            <a:ext cx="7269398" cy="6251682"/>
          </a:xfrm>
          <a:prstGeom prst="rect">
            <a:avLst/>
          </a:prstGeom>
        </p:spPr>
      </p:pic>
      <p:pic>
        <p:nvPicPr>
          <p:cNvPr id="6" name="Picture 5" descr="Adventist lady &amp; Robb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49" y="5618199"/>
            <a:ext cx="5959475" cy="95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ver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4" y="2063631"/>
            <a:ext cx="8143474" cy="3302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1359" y="5480682"/>
            <a:ext cx="59655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Sommet Slab Rnd Regular"/>
                <a:cs typeface="Sommet Slab Rnd Regular"/>
              </a:rPr>
              <a:t>A Prayer for Africa</a:t>
            </a:r>
            <a:endParaRPr lang="en-US" sz="6000" dirty="0">
              <a:latin typeface="Sommet Slab Rnd Regular"/>
              <a:cs typeface="Sommet Slab Rnd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2514576"/>
            <a:ext cx="7112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Sommet Slab Rnd Regular"/>
                <a:cs typeface="Sommet Slab Rnd Regular"/>
              </a:rPr>
              <a:t>“More than one thousand will soon be converted in one day, most of whom will trace their first convictions to the reading of our publications.”  </a:t>
            </a:r>
          </a:p>
          <a:p>
            <a:endParaRPr lang="en-US" sz="3200" dirty="0" smtClean="0">
              <a:latin typeface="Sommet Slab Rnd Regular"/>
              <a:cs typeface="Sommet Slab Rnd Regular"/>
            </a:endParaRPr>
          </a:p>
          <a:p>
            <a:pPr algn="r"/>
            <a:r>
              <a:rPr lang="en-US" sz="3200" dirty="0" smtClean="0">
                <a:latin typeface="Sommet Slab Rnd Regular"/>
                <a:cs typeface="Sommet Slab Rnd Regular"/>
              </a:rPr>
              <a:t>Colporteur Ministry, 151</a:t>
            </a:r>
          </a:p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est Ca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03" y="1479705"/>
            <a:ext cx="6890294" cy="442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2000" y="2857500"/>
            <a:ext cx="2705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ommet Slab Rnd Regular"/>
                <a:cs typeface="Sommet Slab Rnd Regular"/>
              </a:rPr>
              <a:t>Michigan Conference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  <a:latin typeface="Sommet Slab Rnd Light"/>
              <a:cs typeface="Sommet Slab Rnd Light"/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GLOW Ministry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517-316-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1515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Sommet Slab Rnd Light"/>
              <a:cs typeface="Sommet Slab Rnd Light"/>
              <a:hlinkClick r:id="rId2"/>
            </a:endParaRP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glow@misda.org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Sommet Slab Rnd Light"/>
              <a:cs typeface="Sommet Slab Rnd Light"/>
            </a:endParaRP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giveMIglow.org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Sommet Slab Rnd Light"/>
              <a:cs typeface="Sommet Slab Rnd Light"/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  <a:latin typeface="Sommet Slab Rnd Light"/>
              <a:cs typeface="Sommet Slab Rnd Light"/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Magabook Ministry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517-316-1515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Sommet Slab Rnd Light"/>
              <a:cs typeface="Sommet Slab Rnd Light"/>
              <a:hlinkClick r:id="rId2"/>
            </a:endParaRP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goyouthimpact@gmail.com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 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g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Sommet Slab Rnd Light"/>
                <a:cs typeface="Sommet Slab Rnd Light"/>
              </a:rPr>
              <a:t>oyouthimpact.com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Sommet Slab Rnd Light"/>
              <a:cs typeface="Sommet Slab Rnd Light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w tracts sprea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31" y="0"/>
            <a:ext cx="851535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lligent-ba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38" y="414764"/>
            <a:ext cx="3495162" cy="5831260"/>
          </a:xfrm>
          <a:prstGeom prst="rect">
            <a:avLst/>
          </a:prstGeom>
        </p:spPr>
      </p:pic>
      <p:pic>
        <p:nvPicPr>
          <p:cNvPr id="7" name="Picture 6" descr="twi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7253">
            <a:off x="1217345" y="587755"/>
            <a:ext cx="3746500" cy="582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3630" y="1367193"/>
            <a:ext cx="740439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Sommet Slab Rnd Regular"/>
                <a:cs typeface="Sommet Slab Rnd Regular"/>
              </a:rPr>
              <a:t>“There are many places in which the voice of the minister cannot be heard, places which can be reached only by our publications,—</a:t>
            </a:r>
            <a:r>
              <a:rPr lang="en-US" sz="3600" b="1" dirty="0" smtClean="0">
                <a:latin typeface="Sommet Slab Rnd Regular Italic"/>
                <a:cs typeface="Sommet Slab Rnd Regular Italic"/>
              </a:rPr>
              <a:t>the books, papers, and tracts </a:t>
            </a:r>
            <a:r>
              <a:rPr lang="en-US" sz="3600" dirty="0" smtClean="0">
                <a:latin typeface="Sommet Slab Rnd Regular"/>
                <a:cs typeface="Sommet Slab Rnd Regular"/>
              </a:rPr>
              <a:t>filled with the Bible truths that the people need.”  </a:t>
            </a:r>
          </a:p>
          <a:p>
            <a:endParaRPr lang="en-US" sz="3600" dirty="0" smtClean="0">
              <a:latin typeface="Sommet Slab Rnd Regular"/>
              <a:cs typeface="Sommet Slab Rnd Regular"/>
            </a:endParaRPr>
          </a:p>
          <a:p>
            <a:pPr algn="r"/>
            <a:r>
              <a:rPr lang="en-US" sz="3600" dirty="0" smtClean="0">
                <a:latin typeface="Sommet Slab Rnd Regular"/>
                <a:cs typeface="Sommet Slab Rnd Regular"/>
              </a:rPr>
              <a:t>Testimonies, Vol. 8, 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lson erns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793" y="153936"/>
            <a:ext cx="4456855" cy="6575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730" y="2538023"/>
            <a:ext cx="423572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Sommet Slab Rnd Regular"/>
                <a:cs typeface="Sommet Slab Rnd Regular"/>
              </a:rPr>
              <a:t>Read: “The books, papers, and tracts…”</a:t>
            </a:r>
            <a:endParaRPr lang="en-US" sz="4400" dirty="0" smtClean="0">
              <a:latin typeface="Sommet Slab Rnd Black"/>
              <a:cs typeface="Sommet Slab Rnd Black"/>
            </a:endParaRPr>
          </a:p>
          <a:p>
            <a:endParaRPr lang="en-US" sz="4400" dirty="0" smtClean="0">
              <a:latin typeface="Sommet Slab Rnd Black"/>
              <a:cs typeface="Sommet Slab Rnd Black"/>
            </a:endParaRPr>
          </a:p>
          <a:p>
            <a:r>
              <a:rPr lang="en-US" sz="4400" dirty="0" smtClean="0">
                <a:latin typeface="Sommet Slab Rnd Black"/>
                <a:cs typeface="Sommet Slab Rnd Black"/>
              </a:rPr>
              <a:t>Nelson Ernst</a:t>
            </a:r>
          </a:p>
          <a:p>
            <a:r>
              <a:rPr lang="en-US" sz="4000" dirty="0" smtClean="0">
                <a:latin typeface="Sommet Slab Rnd Light"/>
                <a:cs typeface="Sommet Slab Rnd Light"/>
              </a:rPr>
              <a:t>Age 22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2800" y="4715080"/>
            <a:ext cx="54483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Sommet Slab Rnd Light"/>
                <a:cs typeface="Sommet Slab Rnd Light"/>
              </a:rPr>
              <a:t>So far </a:t>
            </a:r>
            <a:r>
              <a:rPr lang="en-US" sz="6000" dirty="0" smtClean="0">
                <a:latin typeface="Sommet Slab Rnd Heavy"/>
                <a:cs typeface="Sommet Slab Rnd Heavy"/>
              </a:rPr>
              <a:t>29,355,000</a:t>
            </a:r>
            <a:r>
              <a:rPr lang="en-US" sz="4400" dirty="0" smtClean="0">
                <a:latin typeface="Sommet Slab Rnd Regular"/>
                <a:cs typeface="Sommet Slab Rnd Regular"/>
              </a:rPr>
              <a:t> </a:t>
            </a:r>
            <a:r>
              <a:rPr lang="en-US" sz="4400" dirty="0" smtClean="0">
                <a:latin typeface="Sommet Slab Rnd Light"/>
                <a:cs typeface="Sommet Slab Rnd Light"/>
              </a:rPr>
              <a:t>GLOW tracts printed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3300" y="620239"/>
            <a:ext cx="678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Sommet Slab Rnd Light"/>
                <a:cs typeface="Sommet Slab Rnd Light"/>
              </a:rPr>
              <a:t>First </a:t>
            </a:r>
            <a:r>
              <a:rPr lang="en-US" sz="5000" dirty="0" smtClean="0">
                <a:latin typeface="Sommet Slab Rnd Light"/>
                <a:cs typeface="Sommet Slab Rnd Light"/>
              </a:rPr>
              <a:t>GLOW Tracts Printed </a:t>
            </a:r>
          </a:p>
          <a:p>
            <a:r>
              <a:rPr lang="en-US" sz="5000" dirty="0" smtClean="0">
                <a:latin typeface="Sommet Slab Rnd Light"/>
                <a:cs typeface="Sommet Slab Rnd Light"/>
              </a:rPr>
              <a:t>in September </a:t>
            </a:r>
            <a:r>
              <a:rPr lang="en-US" sz="5000" dirty="0" smtClean="0">
                <a:latin typeface="Sommet Slab Rnd Light"/>
                <a:cs typeface="Sommet Slab Rnd Light"/>
              </a:rPr>
              <a:t>2007</a:t>
            </a:r>
          </a:p>
        </p:txBody>
      </p:sp>
      <p:pic>
        <p:nvPicPr>
          <p:cNvPr id="5" name="Picture 4" descr="GLOW print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99" y="2581480"/>
            <a:ext cx="5297375" cy="1952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W-a-th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63" y="334210"/>
            <a:ext cx="8439728" cy="63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21" y="134561"/>
            <a:ext cx="8650780" cy="5767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7410" y="5901747"/>
            <a:ext cx="6548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Sommet Slab Rnd Light"/>
                <a:cs typeface="Sommet Slab Rnd Light"/>
              </a:rPr>
              <a:t>Cynthia Salinas &amp; GLOW-a-thon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Sommet Slab Rnd Light"/>
              <a:cs typeface="Sommet Slab Rn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16251</TotalTime>
  <Words>551</Words>
  <Application>Microsoft Macintosh PowerPoint</Application>
  <PresentationFormat>On-screen Show (4:3)</PresentationFormat>
  <Paragraphs>99</Paragraphs>
  <Slides>23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MISDA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Fireside Preachers</dc:title>
  <dc:creator>Kamil Metz</dc:creator>
  <cp:lastModifiedBy>Kamil Metz</cp:lastModifiedBy>
  <cp:revision>46</cp:revision>
  <dcterms:created xsi:type="dcterms:W3CDTF">2013-02-08T17:40:11Z</dcterms:created>
  <dcterms:modified xsi:type="dcterms:W3CDTF">2013-02-08T19:07:16Z</dcterms:modified>
</cp:coreProperties>
</file>