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69" r:id="rId3"/>
    <p:sldId id="267" r:id="rId4"/>
    <p:sldId id="266" r:id="rId5"/>
    <p:sldId id="27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737D"/>
    <a:srgbClr val="68BACB"/>
    <a:srgbClr val="48A1B7"/>
    <a:srgbClr val="2596A1"/>
    <a:srgbClr val="9D9F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-856" y="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0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27D9E7-D0A9-40B5-A977-F28B7C901D0D}" type="datetimeFigureOut">
              <a:rPr lang="en-US" smtClean="0"/>
              <a:t>2/9/13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4DFB2A-DA92-486D-90B6-3CA883FC3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625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review of early</a:t>
            </a:r>
            <a:r>
              <a:rPr lang="en-US" baseline="0" dirty="0" smtClean="0"/>
              <a:t> and late modernity and the Church today</a:t>
            </a:r>
            <a:endParaRPr lang="en-US" dirty="0" smtClean="0"/>
          </a:p>
          <a:p>
            <a:r>
              <a:rPr lang="en-US" dirty="0" smtClean="0"/>
              <a:t>Why mission? Morris </a:t>
            </a:r>
            <a:r>
              <a:rPr lang="en-US" dirty="0" err="1" smtClean="0"/>
              <a:t>Venden</a:t>
            </a:r>
            <a:r>
              <a:rPr lang="en-US" dirty="0" smtClean="0"/>
              <a:t>, Alejandro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Bullón</a:t>
            </a:r>
            <a:r>
              <a:rPr lang="en-US" baseline="0" dirty="0" smtClean="0"/>
              <a:t>, </a:t>
            </a:r>
          </a:p>
          <a:p>
            <a:r>
              <a:rPr lang="en-US" baseline="0" dirty="0" smtClean="0"/>
              <a:t>Ephesians 6, 1 Peter 2 (Hastening), </a:t>
            </a:r>
            <a:r>
              <a:rPr lang="en-US" baseline="0" dirty="0" err="1" smtClean="0"/>
              <a:t>EGW</a:t>
            </a:r>
            <a:r>
              <a:rPr lang="en-US" baseline="0" dirty="0" smtClean="0"/>
              <a:t> Prayer w/o mission = </a:t>
            </a:r>
            <a:r>
              <a:rPr lang="en-US" baseline="0" dirty="0" err="1" smtClean="0"/>
              <a:t>fanatism</a:t>
            </a:r>
            <a:r>
              <a:rPr lang="en-US" baseline="0" dirty="0" smtClean="0"/>
              <a:t> or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CE495E-A73C-4C98-81BC-41894DD20DA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945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Adoption is the process of becoming full right parents.</a:t>
            </a:r>
            <a:r>
              <a:rPr lang="en-US" baseline="0" dirty="0" smtClean="0"/>
              <a:t> No turning back. </a:t>
            </a:r>
          </a:p>
          <a:p>
            <a:r>
              <a:rPr lang="en-US" baseline="0" dirty="0" smtClean="0"/>
              <a:t>Foster parents are short lived and in emergency basis.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CE495E-A73C-4C98-81BC-41894DD20DA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867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2C07C-070F-4206-9294-B517AF615BF9}" type="datetimeFigureOut">
              <a:rPr lang="en-US" smtClean="0"/>
              <a:t>2/9/13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A904A-BF49-4DD0-806F-88466DB4F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196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2C07C-070F-4206-9294-B517AF615BF9}" type="datetimeFigureOut">
              <a:rPr lang="en-US" smtClean="0"/>
              <a:t>2/9/13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A904A-BF49-4DD0-806F-88466DB4F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519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2C07C-070F-4206-9294-B517AF615BF9}" type="datetimeFigureOut">
              <a:rPr lang="en-US" smtClean="0"/>
              <a:t>2/9/13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A904A-BF49-4DD0-806F-88466DB4F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473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2C07C-070F-4206-9294-B517AF615BF9}" type="datetimeFigureOut">
              <a:rPr lang="en-US" smtClean="0"/>
              <a:t>2/9/13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A904A-BF49-4DD0-806F-88466DB4F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486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2C07C-070F-4206-9294-B517AF615BF9}" type="datetimeFigureOut">
              <a:rPr lang="en-US" smtClean="0"/>
              <a:t>2/9/13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A904A-BF49-4DD0-806F-88466DB4F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056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2C07C-070F-4206-9294-B517AF615BF9}" type="datetimeFigureOut">
              <a:rPr lang="en-US" smtClean="0"/>
              <a:t>2/9/13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A904A-BF49-4DD0-806F-88466DB4F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030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2C07C-070F-4206-9294-B517AF615BF9}" type="datetimeFigureOut">
              <a:rPr lang="en-US" smtClean="0"/>
              <a:t>2/9/13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A904A-BF49-4DD0-806F-88466DB4F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384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2C07C-070F-4206-9294-B517AF615BF9}" type="datetimeFigureOut">
              <a:rPr lang="en-US" smtClean="0"/>
              <a:t>2/9/13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A904A-BF49-4DD0-806F-88466DB4F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344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2C07C-070F-4206-9294-B517AF615BF9}" type="datetimeFigureOut">
              <a:rPr lang="en-US" smtClean="0"/>
              <a:t>2/9/13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A904A-BF49-4DD0-806F-88466DB4F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733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2C07C-070F-4206-9294-B517AF615BF9}" type="datetimeFigureOut">
              <a:rPr lang="en-US" smtClean="0"/>
              <a:t>2/9/13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A904A-BF49-4DD0-806F-88466DB4F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648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2C07C-070F-4206-9294-B517AF615BF9}" type="datetimeFigureOut">
              <a:rPr lang="en-US" smtClean="0"/>
              <a:t>2/9/13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A904A-BF49-4DD0-806F-88466DB4F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493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D2C07C-070F-4206-9294-B517AF615BF9}" type="datetimeFigureOut">
              <a:rPr lang="en-US" smtClean="0"/>
              <a:t>2/9/13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A904A-BF49-4DD0-806F-88466DB4F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239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agclub.org" TargetMode="External"/><Relationship Id="rId4" Type="http://schemas.openxmlformats.org/officeDocument/2006/relationships/hyperlink" Target="http://www.brownchapelmissions.blogspot.com" TargetMode="External"/><Relationship Id="rId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hyperlink" Target="mailto:njsgamez@gmail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3999" cy="2057400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0" y="2667000"/>
            <a:ext cx="3827721" cy="3048000"/>
          </a:xfrm>
        </p:spPr>
        <p:txBody>
          <a:bodyPr>
            <a:normAutofit/>
          </a:bodyPr>
          <a:lstStyle/>
          <a:p>
            <a:pPr>
              <a:lnSpc>
                <a:spcPct val="70000"/>
              </a:lnSpc>
            </a:pPr>
            <a:r>
              <a:rPr lang="en-US" sz="4400" b="1" dirty="0" smtClean="0">
                <a:solidFill>
                  <a:srgbClr val="FFFFFF"/>
                </a:solidFill>
              </a:rPr>
              <a:t>A Community</a:t>
            </a:r>
            <a:endParaRPr lang="en-US" sz="4400" b="1" dirty="0">
              <a:solidFill>
                <a:srgbClr val="FFFFFF"/>
              </a:solidFill>
            </a:endParaRPr>
          </a:p>
          <a:p>
            <a:pPr>
              <a:lnSpc>
                <a:spcPct val="70000"/>
              </a:lnSpc>
            </a:pPr>
            <a:r>
              <a:rPr lang="en-US" sz="4400" b="1" dirty="0" smtClean="0">
                <a:solidFill>
                  <a:srgbClr val="FFFFFF"/>
                </a:solidFill>
              </a:rPr>
              <a:t>of </a:t>
            </a:r>
            <a:r>
              <a:rPr lang="en-US" sz="4400" b="1" dirty="0" smtClean="0">
                <a:solidFill>
                  <a:srgbClr val="1B737D"/>
                </a:solidFill>
              </a:rPr>
              <a:t>FAITH</a:t>
            </a:r>
          </a:p>
          <a:p>
            <a:pPr>
              <a:lnSpc>
                <a:spcPct val="70000"/>
              </a:lnSpc>
            </a:pPr>
            <a:r>
              <a:rPr lang="en-US" sz="4400" b="1" dirty="0" smtClean="0">
                <a:solidFill>
                  <a:srgbClr val="1B737D"/>
                </a:solidFill>
              </a:rPr>
              <a:t>ADOPTING</a:t>
            </a:r>
            <a:r>
              <a:rPr lang="en-US" sz="4400" b="1" dirty="0" smtClean="0">
                <a:solidFill>
                  <a:srgbClr val="48A1B7"/>
                </a:solidFill>
              </a:rPr>
              <a:t> </a:t>
            </a:r>
            <a:r>
              <a:rPr lang="en-US" sz="4400" b="1" dirty="0" smtClean="0">
                <a:solidFill>
                  <a:srgbClr val="FFFFFF"/>
                </a:solidFill>
              </a:rPr>
              <a:t>a Community</a:t>
            </a:r>
          </a:p>
          <a:p>
            <a:pPr>
              <a:lnSpc>
                <a:spcPct val="70000"/>
              </a:lnSpc>
            </a:pPr>
            <a:r>
              <a:rPr lang="en-US" sz="4400" b="1" dirty="0" smtClean="0">
                <a:solidFill>
                  <a:srgbClr val="FFFFFF"/>
                </a:solidFill>
              </a:rPr>
              <a:t>in </a:t>
            </a:r>
            <a:r>
              <a:rPr lang="en-US" sz="4400" b="1" dirty="0" smtClean="0">
                <a:solidFill>
                  <a:srgbClr val="1B737D"/>
                </a:solidFill>
              </a:rPr>
              <a:t>NEED.</a:t>
            </a:r>
          </a:p>
          <a:p>
            <a:pPr>
              <a:lnSpc>
                <a:spcPct val="70000"/>
              </a:lnSpc>
            </a:pPr>
            <a:endParaRPr lang="en-US" b="1" dirty="0" smtClean="0">
              <a:solidFill>
                <a:srgbClr val="48A1B7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165669" y="174843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-179603400" y="5181600"/>
            <a:ext cx="188595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1B737D"/>
                </a:solidFill>
              </a:rPr>
              <a:t>Nelson Silva</a:t>
            </a:r>
          </a:p>
          <a:p>
            <a:pPr algn="r"/>
            <a:r>
              <a:rPr lang="en-US" dirty="0" smtClean="0">
                <a:solidFill>
                  <a:srgbClr val="1B737D"/>
                </a:solidFill>
                <a:hlinkClick r:id="rId2"/>
              </a:rPr>
              <a:t>njsgamez@gmail.com</a:t>
            </a:r>
            <a:endParaRPr lang="en-US" dirty="0" smtClean="0">
              <a:solidFill>
                <a:srgbClr val="1B737D"/>
              </a:solidFill>
            </a:endParaRPr>
          </a:p>
          <a:p>
            <a:pPr algn="r"/>
            <a:r>
              <a:rPr lang="en-US" dirty="0" smtClean="0">
                <a:solidFill>
                  <a:srgbClr val="1B737D"/>
                </a:solidFill>
              </a:rPr>
              <a:t>Home: 317 641 </a:t>
            </a:r>
            <a:r>
              <a:rPr lang="en-US" dirty="0" smtClean="0">
                <a:solidFill>
                  <a:srgbClr val="1B737D"/>
                </a:solidFill>
              </a:rPr>
              <a:t>4694</a:t>
            </a:r>
          </a:p>
          <a:p>
            <a:pPr algn="r"/>
            <a:r>
              <a:rPr lang="en-US" dirty="0" smtClean="0">
                <a:solidFill>
                  <a:srgbClr val="1B737D"/>
                </a:solidFill>
                <a:hlinkClick r:id="rId3"/>
              </a:rPr>
              <a:t>flagclub.org</a:t>
            </a:r>
            <a:endParaRPr lang="en-US" dirty="0" smtClean="0">
              <a:solidFill>
                <a:srgbClr val="1B737D"/>
              </a:solidFill>
            </a:endParaRPr>
          </a:p>
          <a:p>
            <a:pPr algn="r"/>
            <a:r>
              <a:rPr lang="en-US" dirty="0" smtClean="0">
                <a:solidFill>
                  <a:srgbClr val="1B737D"/>
                </a:solidFill>
                <a:hlinkClick r:id="rId4"/>
              </a:rPr>
              <a:t>Brownchapelmissions.blogspot.com</a:t>
            </a:r>
            <a:endParaRPr lang="en-US" dirty="0">
              <a:solidFill>
                <a:srgbClr val="1B737D"/>
              </a:solidFill>
            </a:endParaRPr>
          </a:p>
        </p:txBody>
      </p:sp>
      <p:pic>
        <p:nvPicPr>
          <p:cNvPr id="5" name="Picture 4" descr="FLAG_club_logo2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301820"/>
            <a:ext cx="4267200" cy="1526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76157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981200"/>
            <a:ext cx="8839200" cy="3657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“Mission is what the Seventh-day Adventist Church is all about. It is the only reason for the denomination’s existence.” </a:t>
            </a:r>
            <a:endParaRPr lang="en-US" dirty="0" smtClean="0">
              <a:solidFill>
                <a:srgbClr val="FFFFFF"/>
              </a:solidFill>
            </a:endParaRPr>
          </a:p>
          <a:p>
            <a:endParaRPr lang="en-US" sz="2000" dirty="0">
              <a:solidFill>
                <a:srgbClr val="1B737D"/>
              </a:solidFill>
            </a:endParaRPr>
          </a:p>
          <a:p>
            <a:endParaRPr lang="en-US" sz="2000" dirty="0" smtClean="0">
              <a:solidFill>
                <a:srgbClr val="1B737D"/>
              </a:solidFill>
            </a:endParaRPr>
          </a:p>
          <a:p>
            <a:endParaRPr lang="en-US" sz="2000" dirty="0">
              <a:solidFill>
                <a:srgbClr val="1B737D"/>
              </a:solidFill>
            </a:endParaRPr>
          </a:p>
          <a:p>
            <a:endParaRPr lang="en-US" sz="2000" dirty="0">
              <a:solidFill>
                <a:srgbClr val="1B737D"/>
              </a:solidFill>
            </a:endParaRPr>
          </a:p>
          <a:p>
            <a:r>
              <a:rPr lang="en-US" sz="1500" b="1" dirty="0" smtClean="0">
                <a:solidFill>
                  <a:srgbClr val="1B737D"/>
                </a:solidFill>
              </a:rPr>
              <a:t>George </a:t>
            </a:r>
            <a:r>
              <a:rPr lang="en-US" sz="1500" b="1" dirty="0">
                <a:solidFill>
                  <a:srgbClr val="1B737D"/>
                </a:solidFill>
              </a:rPr>
              <a:t>R. Knight</a:t>
            </a:r>
            <a:r>
              <a:rPr lang="en-US" sz="1500" dirty="0">
                <a:solidFill>
                  <a:srgbClr val="1B737D"/>
                </a:solidFill>
              </a:rPr>
              <a:t>, </a:t>
            </a:r>
            <a:r>
              <a:rPr lang="en-US" sz="1500" i="1" dirty="0">
                <a:solidFill>
                  <a:srgbClr val="1B737D"/>
                </a:solidFill>
              </a:rPr>
              <a:t>If I Were the Devil : Seeing through the Enemy's Smokescreen : Contemporary Challenges Facing Adventism</a:t>
            </a:r>
            <a:r>
              <a:rPr lang="en-US" sz="1500" dirty="0">
                <a:solidFill>
                  <a:srgbClr val="1B737D"/>
                </a:solidFill>
              </a:rPr>
              <a:t> (Hagerstown, MD: Review and Herald Pub., 2007), 9.</a:t>
            </a:r>
          </a:p>
        </p:txBody>
      </p:sp>
    </p:spTree>
    <p:extLst>
      <p:ext uri="{BB962C8B-B14F-4D97-AF65-F5344CB8AC3E}">
        <p14:creationId xmlns:p14="http://schemas.microsoft.com/office/powerpoint/2010/main" val="13938694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458200" cy="60198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FFFF"/>
                </a:solidFill>
              </a:rPr>
              <a:t>“The </a:t>
            </a:r>
            <a:r>
              <a:rPr lang="en-US" b="1" u="sng" dirty="0">
                <a:solidFill>
                  <a:srgbClr val="1B737D"/>
                </a:solidFill>
              </a:rPr>
              <a:t>typical</a:t>
            </a:r>
            <a:r>
              <a:rPr lang="en-US" dirty="0"/>
              <a:t> </a:t>
            </a:r>
            <a:r>
              <a:rPr lang="en-US" dirty="0">
                <a:solidFill>
                  <a:srgbClr val="FFFFFF"/>
                </a:solidFill>
              </a:rPr>
              <a:t>Adventist Church is not changing its local community, much less the world, through its activities. We aren’t significantly affecting the heart of Western culture</a:t>
            </a:r>
            <a:r>
              <a:rPr lang="en-US" dirty="0" smtClean="0">
                <a:solidFill>
                  <a:srgbClr val="FFFFFF"/>
                </a:solidFill>
              </a:rPr>
              <a:t>.”</a:t>
            </a:r>
          </a:p>
          <a:p>
            <a:pPr marL="0" indent="0">
              <a:buNone/>
            </a:pPr>
            <a:endParaRPr lang="en-US" dirty="0">
              <a:solidFill>
                <a:srgbClr val="1B737D"/>
              </a:solidFill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1B737D"/>
                </a:solidFill>
              </a:rPr>
              <a:t>Jon </a:t>
            </a:r>
            <a:r>
              <a:rPr lang="en-US" sz="1600" dirty="0" err="1">
                <a:solidFill>
                  <a:srgbClr val="1B737D"/>
                </a:solidFill>
              </a:rPr>
              <a:t>Paulien</a:t>
            </a:r>
            <a:r>
              <a:rPr lang="en-US" sz="1600" dirty="0">
                <a:solidFill>
                  <a:srgbClr val="1B737D"/>
                </a:solidFill>
              </a:rPr>
              <a:t>, </a:t>
            </a:r>
            <a:r>
              <a:rPr lang="en-US" sz="1600" i="1" dirty="0">
                <a:solidFill>
                  <a:srgbClr val="1B737D"/>
                </a:solidFill>
              </a:rPr>
              <a:t>Everlasting Gospel, Ever-Changing </a:t>
            </a:r>
            <a:r>
              <a:rPr lang="en-US" sz="1600" i="1" dirty="0" smtClean="0">
                <a:solidFill>
                  <a:srgbClr val="1B737D"/>
                </a:solidFill>
              </a:rPr>
              <a:t>World: </a:t>
            </a:r>
            <a:r>
              <a:rPr lang="en-US" sz="1600" i="1" dirty="0">
                <a:solidFill>
                  <a:srgbClr val="1B737D"/>
                </a:solidFill>
              </a:rPr>
              <a:t>Introducing Jesus to a Skeptical Generation</a:t>
            </a:r>
            <a:r>
              <a:rPr lang="en-US" sz="1600" dirty="0">
                <a:solidFill>
                  <a:srgbClr val="1B737D"/>
                </a:solidFill>
              </a:rPr>
              <a:t> (Nampa, Idaho: Pacific Press Pub., 2008), 9.</a:t>
            </a:r>
          </a:p>
          <a:p>
            <a:pPr marL="0" indent="0">
              <a:buNone/>
            </a:pPr>
            <a:endParaRPr lang="en-US" dirty="0">
              <a:solidFill>
                <a:srgbClr val="1B73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2842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FF"/>
                </a:solidFill>
              </a:rPr>
              <a:t>Adoption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dirty="0">
                <a:solidFill>
                  <a:srgbClr val="FFFFFF"/>
                </a:solidFill>
              </a:rPr>
              <a:t>See what </a:t>
            </a:r>
            <a:r>
              <a:rPr lang="en-US" b="1" u="sng" dirty="0">
                <a:solidFill>
                  <a:srgbClr val="1B737D"/>
                </a:solidFill>
              </a:rPr>
              <a:t>great </a:t>
            </a:r>
            <a:r>
              <a:rPr lang="en-US" b="1" u="sng" dirty="0" smtClean="0">
                <a:solidFill>
                  <a:srgbClr val="1B737D"/>
                </a:solidFill>
              </a:rPr>
              <a:t>love</a:t>
            </a:r>
            <a:r>
              <a:rPr lang="en-US" b="1" dirty="0" smtClean="0">
                <a:solidFill>
                  <a:srgbClr val="1B737D"/>
                </a:solidFill>
              </a:rPr>
              <a:t> </a:t>
            </a:r>
            <a:r>
              <a:rPr lang="en-US" dirty="0" smtClean="0">
                <a:solidFill>
                  <a:srgbClr val="FFFFFF"/>
                </a:solidFill>
              </a:rPr>
              <a:t>the </a:t>
            </a:r>
            <a:r>
              <a:rPr lang="en-US" dirty="0">
                <a:solidFill>
                  <a:srgbClr val="FFFFFF"/>
                </a:solidFill>
              </a:rPr>
              <a:t>Father has lavished on us, that we should be called children of God! </a:t>
            </a:r>
            <a:r>
              <a:rPr lang="en-US" sz="2400" dirty="0" smtClean="0">
                <a:solidFill>
                  <a:srgbClr val="FFFFFF"/>
                </a:solidFill>
              </a:rPr>
              <a:t>(1 John 3:1)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2295945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“Christ’s method alone will give true success in reaching the people. The </a:t>
            </a:r>
            <a:r>
              <a:rPr lang="en-US" dirty="0" err="1">
                <a:solidFill>
                  <a:schemeClr val="bg1"/>
                </a:solidFill>
              </a:rPr>
              <a:t>Saviour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rgbClr val="1B737D"/>
                </a:solidFill>
              </a:rPr>
              <a:t>mingled</a:t>
            </a:r>
            <a:r>
              <a:rPr lang="en-US" dirty="0"/>
              <a:t> </a:t>
            </a:r>
            <a:r>
              <a:rPr lang="en-US" dirty="0">
                <a:solidFill>
                  <a:srgbClr val="FFFFFF"/>
                </a:solidFill>
              </a:rPr>
              <a:t>with men as one who desired their good. He showed His sympathy for them, </a:t>
            </a:r>
            <a:r>
              <a:rPr lang="en-US" b="1" dirty="0">
                <a:solidFill>
                  <a:srgbClr val="1B737D"/>
                </a:solidFill>
              </a:rPr>
              <a:t>ministered</a:t>
            </a:r>
            <a:r>
              <a:rPr lang="en-US" dirty="0"/>
              <a:t> </a:t>
            </a:r>
            <a:r>
              <a:rPr lang="en-US" dirty="0">
                <a:solidFill>
                  <a:srgbClr val="FFFFFF"/>
                </a:solidFill>
              </a:rPr>
              <a:t>to their needs, and won their confidence. Then He </a:t>
            </a:r>
            <a:r>
              <a:rPr lang="en-US" b="1" dirty="0">
                <a:solidFill>
                  <a:srgbClr val="1B737D"/>
                </a:solidFill>
              </a:rPr>
              <a:t>bade</a:t>
            </a:r>
            <a:r>
              <a:rPr lang="en-US" dirty="0"/>
              <a:t> </a:t>
            </a:r>
            <a:r>
              <a:rPr lang="en-US" dirty="0">
                <a:solidFill>
                  <a:srgbClr val="FFFFFF"/>
                </a:solidFill>
              </a:rPr>
              <a:t>them, “Follow Me.”” </a:t>
            </a:r>
            <a:endParaRPr lang="en-US" dirty="0" smtClean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1B737D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1B737D"/>
              </a:solidFill>
            </a:endParaRPr>
          </a:p>
          <a:p>
            <a:pPr marL="0" indent="0">
              <a:buNone/>
            </a:pPr>
            <a:r>
              <a:rPr lang="en-US" sz="2200" dirty="0" smtClean="0">
                <a:solidFill>
                  <a:srgbClr val="1B737D"/>
                </a:solidFill>
              </a:rPr>
              <a:t>Ellen </a:t>
            </a:r>
            <a:r>
              <a:rPr lang="en-US" sz="2200" dirty="0">
                <a:solidFill>
                  <a:srgbClr val="1B737D"/>
                </a:solidFill>
              </a:rPr>
              <a:t>Gould Harmon White and General Conference of Seventh-Day Adventists., </a:t>
            </a:r>
            <a:r>
              <a:rPr lang="en-US" sz="2200" i="1" dirty="0">
                <a:solidFill>
                  <a:srgbClr val="1B737D"/>
                </a:solidFill>
              </a:rPr>
              <a:t>The Ministry of Healing</a:t>
            </a:r>
            <a:r>
              <a:rPr lang="en-US" sz="2200" dirty="0">
                <a:solidFill>
                  <a:srgbClr val="1B737D"/>
                </a:solidFill>
              </a:rPr>
              <a:t> (Mountain View, Calif., Kansas City, Mo. etc.: Pacific press publishing association, 1909), 143.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28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228600"/>
            <a:ext cx="4343400" cy="9906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000" b="1" dirty="0" smtClean="0">
                <a:solidFill>
                  <a:schemeClr val="bg1"/>
                </a:solidFill>
              </a:rPr>
              <a:t>Mission: </a:t>
            </a:r>
            <a:r>
              <a:rPr lang="en-US" sz="3600" b="1" dirty="0" smtClean="0">
                <a:solidFill>
                  <a:schemeClr val="bg1"/>
                </a:solidFill>
              </a:rPr>
              <a:t>Adoption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2286000"/>
            <a:ext cx="3789924" cy="4038600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en-US" sz="4000" b="1" dirty="0" smtClean="0">
                <a:solidFill>
                  <a:schemeClr val="bg1"/>
                </a:solidFill>
              </a:rPr>
              <a:t>Mingle</a:t>
            </a:r>
          </a:p>
          <a:p>
            <a:pPr marL="0" indent="0" algn="r">
              <a:buNone/>
            </a:pPr>
            <a:r>
              <a:rPr lang="en-US" sz="1800" b="1" dirty="0" smtClean="0">
                <a:solidFill>
                  <a:schemeClr val="bg1"/>
                </a:solidFill>
              </a:rPr>
              <a:t>(Phil. 2: 5 – 8; John 1:14)</a:t>
            </a:r>
            <a:endParaRPr lang="en-US" sz="2800" dirty="0" smtClean="0">
              <a:solidFill>
                <a:schemeClr val="bg1"/>
              </a:solidFill>
            </a:endParaRPr>
          </a:p>
          <a:p>
            <a:pPr marL="0" indent="0" algn="r">
              <a:buNone/>
            </a:pPr>
            <a:r>
              <a:rPr lang="en-US" sz="4000" b="1" dirty="0" smtClean="0">
                <a:solidFill>
                  <a:schemeClr val="bg1"/>
                </a:solidFill>
              </a:rPr>
              <a:t>Serve</a:t>
            </a:r>
          </a:p>
          <a:p>
            <a:pPr marL="0" indent="0" algn="r">
              <a:buNone/>
            </a:pPr>
            <a:r>
              <a:rPr lang="en-US" sz="1800" b="1" dirty="0" smtClean="0">
                <a:solidFill>
                  <a:schemeClr val="bg1"/>
                </a:solidFill>
              </a:rPr>
              <a:t>(Mat 25: 31 – 46; Isa 58;</a:t>
            </a:r>
          </a:p>
          <a:p>
            <a:pPr marL="0" indent="0" algn="r">
              <a:buNone/>
            </a:pPr>
            <a:r>
              <a:rPr lang="en-US" sz="1800" b="1" dirty="0" smtClean="0">
                <a:solidFill>
                  <a:schemeClr val="bg1"/>
                </a:solidFill>
              </a:rPr>
              <a:t>Jam 2: 14 – 26)</a:t>
            </a:r>
            <a:endParaRPr lang="en-US" sz="2800" dirty="0" smtClean="0">
              <a:solidFill>
                <a:schemeClr val="bg1"/>
              </a:solidFill>
            </a:endParaRPr>
          </a:p>
          <a:p>
            <a:pPr marL="0" indent="0" algn="r">
              <a:buNone/>
            </a:pPr>
            <a:r>
              <a:rPr lang="en-US" sz="4000" b="1" dirty="0" smtClean="0">
                <a:solidFill>
                  <a:schemeClr val="bg1"/>
                </a:solidFill>
              </a:rPr>
              <a:t>Invite</a:t>
            </a:r>
          </a:p>
          <a:p>
            <a:pPr marL="0" indent="0" algn="r">
              <a:buNone/>
            </a:pPr>
            <a:r>
              <a:rPr lang="en-US" sz="1800" b="1" dirty="0" smtClean="0">
                <a:solidFill>
                  <a:schemeClr val="bg1"/>
                </a:solidFill>
              </a:rPr>
              <a:t>(Mat 28: 19 – 20;  1 Pet 3: 15;</a:t>
            </a:r>
          </a:p>
          <a:p>
            <a:pPr marL="0" indent="0" algn="r">
              <a:buNone/>
            </a:pPr>
            <a:r>
              <a:rPr lang="en-US" sz="1800" b="1" dirty="0" smtClean="0">
                <a:solidFill>
                  <a:schemeClr val="bg1"/>
                </a:solidFill>
              </a:rPr>
              <a:t>Rev 14: 6 – 12)</a:t>
            </a:r>
          </a:p>
          <a:p>
            <a:pPr marL="0" indent="0" algn="r">
              <a:buNone/>
            </a:pP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3000" y="1447800"/>
            <a:ext cx="53340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A Community of </a:t>
            </a:r>
            <a:r>
              <a:rPr lang="en-US" sz="2800" b="1" dirty="0" smtClean="0">
                <a:solidFill>
                  <a:srgbClr val="1B737D"/>
                </a:solidFill>
              </a:rPr>
              <a:t>FAITH ADOPTING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>
                <a:solidFill>
                  <a:schemeClr val="bg1"/>
                </a:solidFill>
              </a:rPr>
              <a:t>a Community in </a:t>
            </a:r>
            <a:r>
              <a:rPr lang="en-US" sz="2800" b="1" dirty="0" smtClean="0">
                <a:solidFill>
                  <a:srgbClr val="1B737D"/>
                </a:solidFill>
              </a:rPr>
              <a:t>NEED.</a:t>
            </a:r>
            <a:endParaRPr lang="en-US" sz="2800" b="1" dirty="0">
              <a:solidFill>
                <a:srgbClr val="1B737D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338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942</TotalTime>
  <Words>406</Words>
  <Application>Microsoft Macintosh PowerPoint</Application>
  <PresentationFormat>On-screen Show (4:3)</PresentationFormat>
  <Paragraphs>45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Adoption</vt:lpstr>
      <vt:lpstr>PowerPoint Presentation</vt:lpstr>
      <vt:lpstr>Mission: Adoption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FLAG Camp</dc:title>
  <dc:creator>Nelson Silva</dc:creator>
  <cp:lastModifiedBy>April Silva</cp:lastModifiedBy>
  <cp:revision>40</cp:revision>
  <dcterms:created xsi:type="dcterms:W3CDTF">2013-01-11T14:53:14Z</dcterms:created>
  <dcterms:modified xsi:type="dcterms:W3CDTF">2013-02-10T03:12:22Z</dcterms:modified>
</cp:coreProperties>
</file>